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558"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3463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Welcome. This deck walks a Station Owner through six phases: secure the account, link Telegram, build the digital twin, run the daily cycle, audit for variance, and troubleshoot. Each phase is sequenced; do not skip ahead.</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Three columns map to who does what. Manager opens the shift. Cashier logs each sale. Manager or owner records every fuel delivery. The red callout under Fuel Deliveries matters: any other path to add inventory will desync the variance report.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Phase 5 is the financial control loop. Every other phase exists to feed this one. The variance equation compares what the system thinks the tank should hold against what someone physically measures. Discrepancies surface theft, leaks, or sloppy record keeping.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The big formula at the top is the whole point of the deck. Read each verdict left to right: zero is good, negative is alarming, positive is suspicious. Train every shift manager to interpret these three outcomes themselves so they own the daily reconciliation.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Most issues fall into three buckets: missing sales, incorrect inventory, no Telegram alerts. The audit log, fuel deliveries page, and Telegram settings cover the root cause for each. Use this slide as a quick reference rather than a learning slide.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Use this as a one-page support poster. Symptom on the left, the first place to look on the right. The order is intentional: missing sales is the most fraud-related, incorrect inventory is process-related, alerts is technical.</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Close on discipline rather than software. The system is only as accurate as the daily ritual: same time, same checklist. Three takeaways: secure the account, model the station precisely, and audit at the same time every night.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Run through the six phases at a glance. Phases 1 and 2 are configuration. Phase 3 builds the model of the station. Phase 4 is the day-to-day. Phase 5 is the financial control loop. Phase 6 is what to check when something looks off.</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Quick framing: phase 1 is about hardening the account. Default credentials are admin slash password 123. Change it before anyone else has access. Then go straight to system settings to brand the deck the customer will see on receipts.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Walk through both cards left to right. Card 1: change the default password before doing anything else. Card 2: branding is not cosmetic. The currency, logo, and theme show up on receipts and dashboards. Set them once now to avoid reissuing branding on every report later.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Phase 2 connects the ERP to Telegram. Three steps: create the bot via BotFather, get your chat ID via userinfobot, paste both into the ERP. Outcome: alerts on every large sale and every low-stock event, sent to your phone.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Three columns mirror the three steps. The Token represents the bot, the Chat ID represents your phone, and the ERP just routes events between them. After saving, fire one test transaction to confirm the alert lands on Telegram before relying on it.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This is the highest-stakes phase for accuracy. The four-step order is non-negotiable: stations, fuel types, tanks, nozzles. Each entity references the one before it. If you create nozzles before tanks, you have nothing to link them to.</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Walk left to right: each card is a dependency for the next. Stations hold tanks. Tanks hold fuel of a defined type. Nozzles draw from tanks. The link between nozzle and tank is what makes inventory move automatically when a sale is logged.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a:p>
        </p:txBody>
      </p:sp>
      <p:sp>
        <p:nvSpPr>
          <p:cNvPr id="3" name="Notes Placeholder 2"/>
          <p:cNvSpPr>
            <a:spLocks noGrp="1"/>
          </p:cNvSpPr>
          <p:nvPr>
            <p:ph type="body" idx="1"/>
          </p:nvPr>
        </p:nvSpPr>
        <p:spPr/>
        <p:txBody>
          <a:bodyPr/>
          <a:lstStyle/>
          <a:p>
            <a:r>
              <a:rPr lang="en-US"/>
              <a:t>Phase 4 is the only phase the cashiers and shift managers see daily. Three actions: open the shift in the morning, log every sale, log every fuel delivery. Discipline here directly determines whether phase 5 audits work.</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p:cNvSpPr>
            <a:spLocks noGrp="1"/>
          </p:cNvSpPr>
          <p:nvPr>
            <p:ph type="ctrTitle"/>
          </p:nvPr>
        </p:nvSpPr>
        <p:spPr>
          <a:xfrm>
            <a:off x="685800" y="2130425"/>
            <a:ext cx="7772400" cy="1470025"/>
          </a:xfrm>
        </p:spPr>
        <p:txBody>
          <a:bodyPr/>
          <a:lstStyle/>
          <a:p>
            <a:endParaRPr lang="en-US"/>
          </a:p>
        </p:txBody>
      </p:sp>
      <p:sp>
        <p:nvSpPr>
          <p:cNvPr id="3" name="Subtitle"/>
          <p:cNvSpPr>
            <a:spLocks noGrp="1"/>
          </p:cNvSpPr>
          <p:nvPr>
            <p:ph type="subTitle"/>
          </p:nvPr>
        </p:nvSpPr>
        <p:spPr>
          <a:xfrm>
            <a:off x="1371600" y="3886200"/>
            <a:ext cx="6400800" cy="1752600"/>
          </a:xfrm>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Tx">
  <p:cSld name="Title and Content">
    <p:spTree>
      <p:nvGrpSpPr>
        <p:cNvPr id="1" name=""/>
        <p:cNvGrpSpPr/>
        <p:nvPr/>
      </p:nvGrpSpPr>
      <p:grpSpPr>
        <a:xfrm>
          <a:off x="0" y="0"/>
          <a:ext cx="0" cy="0"/>
          <a:chOff x="0" y="0"/>
          <a:chExt cx="0" cy="0"/>
        </a:xfrm>
      </p:grpSpPr>
      <p:sp>
        <p:nvSpPr>
          <p:cNvPr id="2" name="Title"/>
          <p:cNvSpPr>
            <a:spLocks noGrp="1"/>
          </p:cNvSpPr>
          <p:nvPr>
            <p:ph type="title"/>
          </p:nvPr>
        </p:nvSpPr>
        <p:spPr>
          <a:xfrm>
            <a:off x="838200" y="365125"/>
            <a:ext cx="10515600" cy="1325563"/>
          </a:xfrm>
        </p:spPr>
        <p:txBody>
          <a:bodyPr/>
          <a:lstStyle/>
          <a:p>
            <a:endParaRPr lang="en-US"/>
          </a:p>
        </p:txBody>
      </p:sp>
      <p:sp>
        <p:nvSpPr>
          <p:cNvPr id="3" name="Content"/>
          <p:cNvSpPr>
            <a:spLocks noGrp="1"/>
          </p:cNvSpPr>
          <p:nvPr>
            <p:ph type="body"/>
          </p:nvPr>
        </p:nvSpPr>
        <p:spPr>
          <a:xfrm>
            <a:off x="838200" y="1825625"/>
            <a:ext cx="10515600" cy="4351338"/>
          </a:xfrm>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wo Content">
    <p:spTree>
      <p:nvGrpSpPr>
        <p:cNvPr id="1" name=""/>
        <p:cNvGrpSpPr/>
        <p:nvPr/>
      </p:nvGrpSpPr>
      <p:grpSpPr>
        <a:xfrm>
          <a:off x="0" y="0"/>
          <a:ext cx="0" cy="0"/>
          <a:chOff x="0" y="0"/>
          <a:chExt cx="0" cy="0"/>
        </a:xfrm>
      </p:grpSpPr>
      <p:sp>
        <p:nvSpPr>
          <p:cNvPr id="2" name="Title"/>
          <p:cNvSpPr>
            <a:spLocks noGrp="1"/>
          </p:cNvSpPr>
          <p:nvPr>
            <p:ph type="title"/>
          </p:nvPr>
        </p:nvSpPr>
        <p:spPr>
          <a:xfrm>
            <a:off x="838200" y="365125"/>
            <a:ext cx="10515600" cy="1325563"/>
          </a:xfrm>
        </p:spPr>
        <p:txBody>
          <a:bodyPr/>
          <a:lstStyle/>
          <a:p>
            <a:endParaRPr lang="en-US"/>
          </a:p>
        </p:txBody>
      </p:sp>
      <p:sp>
        <p:nvSpPr>
          <p:cNvPr id="3" name="Content Left"/>
          <p:cNvSpPr>
            <a:spLocks noGrp="1"/>
          </p:cNvSpPr>
          <p:nvPr>
            <p:ph type="body"/>
          </p:nvPr>
        </p:nvSpPr>
        <p:spPr>
          <a:xfrm>
            <a:off x="838200" y="1825625"/>
            <a:ext cx="5181600" cy="4351338"/>
          </a:xfrm>
        </p:spPr>
        <p:txBody>
          <a:bodyPr/>
          <a:lstStyle/>
          <a:p>
            <a:endParaRPr lang="en-US"/>
          </a:p>
        </p:txBody>
      </p:sp>
      <p:sp>
        <p:nvSpPr>
          <p:cNvPr id="4" name="Content Right"/>
          <p:cNvSpPr>
            <a:spLocks noGrp="1"/>
          </p:cNvSpPr>
          <p:nvPr>
            <p:ph type="body"/>
          </p:nvPr>
        </p:nvSpPr>
        <p:spPr>
          <a:xfrm>
            <a:off x="6172200" y="1825625"/>
            <a:ext cx="5181600" cy="4351338"/>
          </a:xfrm>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p:cNvSpPr>
            <a:spLocks noGrp="1"/>
          </p:cNvSpPr>
          <p:nvPr>
            <p:ph type="title"/>
          </p:nvPr>
        </p:nvSpPr>
        <p:spPr>
          <a:xfrm>
            <a:off x="838200" y="365125"/>
            <a:ext cx="10515600" cy="1325563"/>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D2C40"/>
        </a:solidFill>
        <a:effectLst/>
      </p:bgPr>
    </p:bg>
    <p:spTree>
      <p:nvGrpSpPr>
        <p:cNvPr id="1" name=""/>
        <p:cNvGrpSpPr/>
        <p:nvPr/>
      </p:nvGrpSpPr>
      <p:grpSpPr>
        <a:xfrm>
          <a:off x="0" y="0"/>
          <a:ext cx="0" cy="0"/>
          <a:chOff x="0" y="0"/>
          <a:chExt cx="0" cy="0"/>
        </a:xfrm>
      </p:grpSpPr>
      <p:sp>
        <p:nvSpPr>
          <p:cNvPr id="10000" name="AccentBar"/>
          <p:cNvSpPr/>
          <p:nvPr/>
        </p:nvSpPr>
        <p:spPr>
          <a:xfrm>
            <a:off x="0" y="0"/>
            <a:ext cx="12193200" cy="144000"/>
          </a:xfrm>
          <a:prstGeom prst="rect">
            <a:avLst/>
          </a:prstGeom>
          <a:solidFill>
            <a:srgbClr val="F2A900"/>
          </a:solidFill>
          <a:ln>
            <a:noFill/>
          </a:ln>
        </p:spPr>
        <p:txBody>
          <a:bodyPr/>
          <a:lstStyle/>
          <a:p>
            <a:endParaRPr/>
          </a:p>
        </p:txBody>
      </p:sp>
      <p:sp>
        <p:nvSpPr>
          <p:cNvPr id="10001" name="AccentDot"/>
          <p:cNvSpPr/>
          <p:nvPr/>
        </p:nvSpPr>
        <p:spPr>
          <a:xfrm>
            <a:off x="720000" y="1980000"/>
            <a:ext cx="216000" cy="216000"/>
          </a:xfrm>
          <a:prstGeom prst="ellipse">
            <a:avLst/>
          </a:prstGeom>
          <a:solidFill>
            <a:srgbClr val="F2A900"/>
          </a:solidFill>
          <a:ln>
            <a:noFill/>
          </a:ln>
        </p:spPr>
        <p:txBody>
          <a:bodyPr/>
          <a:lstStyle/>
          <a:p>
            <a:endParaRPr/>
          </a:p>
        </p:txBody>
      </p:sp>
      <p:sp>
        <p:nvSpPr>
          <p:cNvPr id="10002" name="Eyebrow"/>
          <p:cNvSpPr/>
          <p:nvPr/>
        </p:nvSpPr>
        <p:spPr>
          <a:xfrm>
            <a:off x="1080000" y="1872000"/>
            <a:ext cx="7200000" cy="432000"/>
          </a:xfrm>
          <a:prstGeom prst="rect">
            <a:avLst/>
          </a:prstGeom>
          <a:noFill/>
          <a:ln>
            <a:noFill/>
          </a:ln>
        </p:spPr>
        <p:txBody>
          <a:bodyPr anchor="ctr"/>
          <a:lstStyle/>
          <a:p>
            <a:pPr algn="l"/>
            <a:r>
              <a:rPr lang="en-US" sz="1600" b="1">
                <a:solidFill>
                  <a:srgbClr val="F2A900"/>
                </a:solidFill>
                <a:latin typeface="Calibri"/>
                <a:ea typeface="Calibri"/>
              </a:rPr>
              <a:t>GAS STATION MANAGEMENT ERP</a:t>
            </a:r>
          </a:p>
        </p:txBody>
      </p:sp>
      <p:sp>
        <p:nvSpPr>
          <p:cNvPr id="10003" name="Title"/>
          <p:cNvSpPr/>
          <p:nvPr/>
        </p:nvSpPr>
        <p:spPr>
          <a:xfrm>
            <a:off x="720000" y="2448000"/>
            <a:ext cx="10800000" cy="1080000"/>
          </a:xfrm>
          <a:prstGeom prst="rect">
            <a:avLst/>
          </a:prstGeom>
          <a:noFill/>
          <a:ln>
            <a:noFill/>
          </a:ln>
        </p:spPr>
        <p:txBody>
          <a:bodyPr anchor="ctr"/>
          <a:lstStyle/>
          <a:p>
            <a:pPr algn="l"/>
            <a:r>
              <a:rPr lang="en-US" sz="5400" b="1">
                <a:solidFill>
                  <a:srgbClr val="FFFFFF"/>
                </a:solidFill>
                <a:latin typeface="Calibri"/>
                <a:ea typeface="Calibri"/>
              </a:rPr>
              <a:t>Operational Master Guide</a:t>
            </a:r>
          </a:p>
        </p:txBody>
      </p:sp>
      <p:sp>
        <p:nvSpPr>
          <p:cNvPr id="10004" name="Subtitle"/>
          <p:cNvSpPr/>
          <p:nvPr/>
        </p:nvSpPr>
        <p:spPr>
          <a:xfrm>
            <a:off x="720000" y="3600000"/>
            <a:ext cx="10800000" cy="720000"/>
          </a:xfrm>
          <a:prstGeom prst="rect">
            <a:avLst/>
          </a:prstGeom>
          <a:noFill/>
          <a:ln>
            <a:noFill/>
          </a:ln>
        </p:spPr>
        <p:txBody>
          <a:bodyPr anchor="ctr"/>
          <a:lstStyle/>
          <a:p>
            <a:pPr algn="l"/>
            <a:r>
              <a:rPr lang="en-US" sz="2200">
                <a:solidFill>
                  <a:srgbClr val="BFD4E0"/>
                </a:solidFill>
                <a:latin typeface="Calibri"/>
                <a:ea typeface="Calibri"/>
              </a:rPr>
              <a:t>A hyper-detailed playbook for Station Owners: setup, daily operations, and the Owner Audit</a:t>
            </a:r>
          </a:p>
        </p:txBody>
      </p:sp>
      <p:sp>
        <p:nvSpPr>
          <p:cNvPr id="10005" name="FooterRule"/>
          <p:cNvSpPr/>
          <p:nvPr/>
        </p:nvSpPr>
        <p:spPr>
          <a:xfrm>
            <a:off x="720000" y="6048000"/>
            <a:ext cx="1440000" cy="36000"/>
          </a:xfrm>
          <a:prstGeom prst="rect">
            <a:avLst/>
          </a:prstGeom>
          <a:solidFill>
            <a:srgbClr val="F2A900"/>
          </a:solidFill>
          <a:ln>
            <a:noFill/>
          </a:ln>
        </p:spPr>
        <p:txBody>
          <a:bodyPr/>
          <a:lstStyle/>
          <a:p>
            <a:endParaRPr/>
          </a:p>
        </p:txBody>
      </p:sp>
      <p:sp>
        <p:nvSpPr>
          <p:cNvPr id="10006" name="FooterMeta"/>
          <p:cNvSpPr/>
          <p:nvPr/>
        </p:nvSpPr>
        <p:spPr>
          <a:xfrm>
            <a:off x="720000" y="6120000"/>
            <a:ext cx="10800000" cy="432000"/>
          </a:xfrm>
          <a:prstGeom prst="rect">
            <a:avLst/>
          </a:prstGeom>
          <a:noFill/>
          <a:ln>
            <a:noFill/>
          </a:ln>
        </p:spPr>
        <p:txBody>
          <a:bodyPr anchor="ctr"/>
          <a:lstStyle/>
          <a:p>
            <a:pPr algn="l"/>
            <a:r>
              <a:rPr lang="en-US" sz="1400">
                <a:solidFill>
                  <a:srgbClr val="8FA8B5"/>
                </a:solidFill>
                <a:latin typeface="Calibri"/>
                <a:ea typeface="Calibri"/>
              </a:rPr>
              <a:t>6 Phases | First-day setup to nightly audit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26" name="SideBar"/>
          <p:cNvSpPr/>
          <p:nvPr/>
        </p:nvSpPr>
        <p:spPr>
          <a:xfrm>
            <a:off x="0" y="0"/>
            <a:ext cx="216000" cy="6858000"/>
          </a:xfrm>
          <a:prstGeom prst="rect">
            <a:avLst/>
          </a:prstGeom>
          <a:solidFill>
            <a:srgbClr val="C66A1F"/>
          </a:solidFill>
          <a:ln>
            <a:noFill/>
          </a:ln>
        </p:spPr>
        <p:txBody>
          <a:bodyPr/>
          <a:lstStyle/>
          <a:p>
            <a:endParaRPr/>
          </a:p>
        </p:txBody>
      </p:sp>
      <p:sp>
        <p:nvSpPr>
          <p:cNvPr id="10127" name="Eyebrow"/>
          <p:cNvSpPr/>
          <p:nvPr/>
        </p:nvSpPr>
        <p:spPr>
          <a:xfrm>
            <a:off x="576000" y="504000"/>
            <a:ext cx="10800000" cy="288000"/>
          </a:xfrm>
          <a:prstGeom prst="rect">
            <a:avLst/>
          </a:prstGeom>
          <a:noFill/>
          <a:ln>
            <a:noFill/>
          </a:ln>
        </p:spPr>
        <p:txBody>
          <a:bodyPr anchor="ctr"/>
          <a:lstStyle/>
          <a:p>
            <a:pPr algn="l"/>
            <a:r>
              <a:rPr lang="en-US" sz="1300" b="1">
                <a:solidFill>
                  <a:srgbClr val="C66A1F"/>
                </a:solidFill>
                <a:latin typeface="Calibri"/>
                <a:ea typeface="Calibri"/>
              </a:rPr>
              <a:t>PHASE 4  ?  DAILY OPERATIONAL CYCLE</a:t>
            </a:r>
          </a:p>
        </p:txBody>
      </p:sp>
      <p:sp>
        <p:nvSpPr>
          <p:cNvPr id="10128" name="Title"/>
          <p:cNvSpPr/>
          <p:nvPr/>
        </p:nvSpPr>
        <p:spPr>
          <a:xfrm>
            <a:off x="576000" y="756000"/>
            <a:ext cx="10800000" cy="720000"/>
          </a:xfrm>
          <a:prstGeom prst="rect">
            <a:avLst/>
          </a:prstGeom>
          <a:noFill/>
          <a:ln>
            <a:noFill/>
          </a:ln>
        </p:spPr>
        <p:txBody>
          <a:bodyPr anchor="ctr"/>
          <a:lstStyle/>
          <a:p>
            <a:pPr algn="l"/>
            <a:r>
              <a:rPr lang="en-US" sz="3400" b="1">
                <a:solidFill>
                  <a:srgbClr val="0D2C40"/>
                </a:solidFill>
                <a:latin typeface="Calibri"/>
                <a:ea typeface="Calibri"/>
              </a:rPr>
              <a:t>Open Shift, Log Sales, Record Deliveries</a:t>
            </a:r>
          </a:p>
        </p:txBody>
      </p:sp>
      <p:sp>
        <p:nvSpPr>
          <p:cNvPr id="10129" name="TitleRule"/>
          <p:cNvSpPr/>
          <p:nvPr/>
        </p:nvSpPr>
        <p:spPr>
          <a:xfrm>
            <a:off x="576000" y="1512000"/>
            <a:ext cx="1080000" cy="36000"/>
          </a:xfrm>
          <a:prstGeom prst="rect">
            <a:avLst/>
          </a:prstGeom>
          <a:solidFill>
            <a:srgbClr val="C66A1F"/>
          </a:solidFill>
          <a:ln>
            <a:noFill/>
          </a:ln>
        </p:spPr>
        <p:txBody>
          <a:bodyPr/>
          <a:lstStyle/>
          <a:p>
            <a:endParaRPr/>
          </a:p>
        </p:txBody>
      </p:sp>
      <p:sp>
        <p:nvSpPr>
          <p:cNvPr id="10130" name="C1"/>
          <p:cNvSpPr/>
          <p:nvPr/>
        </p:nvSpPr>
        <p:spPr>
          <a:xfrm>
            <a:off x="576000" y="1800000"/>
            <a:ext cx="3528000" cy="4140000"/>
          </a:xfrm>
          <a:prstGeom prst="roundRect">
            <a:avLst/>
          </a:prstGeom>
          <a:solidFill>
            <a:srgbClr val="FDF1E8"/>
          </a:solidFill>
          <a:ln>
            <a:noFill/>
          </a:ln>
        </p:spPr>
        <p:txBody>
          <a:bodyPr/>
          <a:lstStyle/>
          <a:p>
            <a:endParaRPr/>
          </a:p>
        </p:txBody>
      </p:sp>
      <p:sp>
        <p:nvSpPr>
          <p:cNvPr id="10131" name="C1H"/>
          <p:cNvSpPr/>
          <p:nvPr/>
        </p:nvSpPr>
        <p:spPr>
          <a:xfrm>
            <a:off x="864000" y="2016000"/>
            <a:ext cx="3024000" cy="432000"/>
          </a:xfrm>
          <a:prstGeom prst="rect">
            <a:avLst/>
          </a:prstGeom>
          <a:noFill/>
          <a:ln>
            <a:noFill/>
          </a:ln>
        </p:spPr>
        <p:txBody>
          <a:bodyPr anchor="ctr"/>
          <a:lstStyle/>
          <a:p>
            <a:pPr algn="l"/>
            <a:r>
              <a:rPr lang="en-US" sz="2200" b="1">
                <a:solidFill>
                  <a:srgbClr val="0D2C40"/>
                </a:solidFill>
                <a:latin typeface="Calibri"/>
                <a:ea typeface="Calibri"/>
              </a:rPr>
              <a:t>Opening the Shift</a:t>
            </a:r>
          </a:p>
        </p:txBody>
      </p:sp>
      <p:sp>
        <p:nvSpPr>
          <p:cNvPr id="10132" name="C1Who"/>
          <p:cNvSpPr/>
          <p:nvPr/>
        </p:nvSpPr>
        <p:spPr>
          <a:xfrm>
            <a:off x="864000" y="2448000"/>
            <a:ext cx="3024000" cy="288000"/>
          </a:xfrm>
          <a:prstGeom prst="rect">
            <a:avLst/>
          </a:prstGeom>
          <a:noFill/>
          <a:ln>
            <a:noFill/>
          </a:ln>
        </p:spPr>
        <p:txBody>
          <a:bodyPr anchor="ctr"/>
          <a:lstStyle/>
          <a:p>
            <a:pPr algn="l"/>
            <a:r>
              <a:rPr lang="en-US" sz="1300" b="1">
                <a:solidFill>
                  <a:srgbClr val="C66A1F"/>
                </a:solidFill>
                <a:latin typeface="Calibri"/>
                <a:ea typeface="Calibri"/>
              </a:rPr>
              <a:t>Owner: Manager</a:t>
            </a:r>
          </a:p>
        </p:txBody>
      </p:sp>
      <p:sp>
        <p:nvSpPr>
          <p:cNvPr id="10133" name="C1B1"/>
          <p:cNvSpPr/>
          <p:nvPr/>
        </p:nvSpPr>
        <p:spPr>
          <a:xfrm>
            <a:off x="864000" y="2808000"/>
            <a:ext cx="3024000" cy="576000"/>
          </a:xfrm>
          <a:prstGeom prst="rect">
            <a:avLst/>
          </a:prstGeom>
          <a:noFill/>
          <a:ln>
            <a:noFill/>
          </a:ln>
        </p:spPr>
        <p:txBody>
          <a:bodyPr anchor="t"/>
          <a:lstStyle/>
          <a:p>
            <a:pPr algn="l"/>
            <a:r>
              <a:rPr lang="en-US" sz="1800">
                <a:solidFill>
                  <a:srgbClr val="1F3A4C"/>
                </a:solidFill>
                <a:latin typeface="Calibri"/>
                <a:ea typeface="Calibri"/>
              </a:rPr>
              <a:t>Shifts  -&gt;  Start New Shift</a:t>
            </a:r>
          </a:p>
        </p:txBody>
      </p:sp>
      <p:sp>
        <p:nvSpPr>
          <p:cNvPr id="10134" name="C1B2"/>
          <p:cNvSpPr/>
          <p:nvPr/>
        </p:nvSpPr>
        <p:spPr>
          <a:xfrm>
            <a:off x="864000" y="3456000"/>
            <a:ext cx="3024000" cy="648000"/>
          </a:xfrm>
          <a:prstGeom prst="rect">
            <a:avLst/>
          </a:prstGeom>
          <a:noFill/>
          <a:ln>
            <a:noFill/>
          </a:ln>
        </p:spPr>
        <p:txBody>
          <a:bodyPr anchor="t"/>
          <a:lstStyle/>
          <a:p>
            <a:pPr algn="l"/>
            <a:r>
              <a:rPr lang="en-US" sz="1800">
                <a:solidFill>
                  <a:srgbClr val="1F3A4C"/>
                </a:solidFill>
                <a:latin typeface="Calibri"/>
                <a:ea typeface="Calibri"/>
              </a:rPr>
              <a:t>Select cashiers on duty</a:t>
            </a:r>
          </a:p>
        </p:txBody>
      </p:sp>
      <p:sp>
        <p:nvSpPr>
          <p:cNvPr id="10135" name="C1B3"/>
          <p:cNvSpPr/>
          <p:nvPr/>
        </p:nvSpPr>
        <p:spPr>
          <a:xfrm>
            <a:off x="864000" y="4176000"/>
            <a:ext cx="3024000" cy="864000"/>
          </a:xfrm>
          <a:prstGeom prst="rect">
            <a:avLst/>
          </a:prstGeom>
          <a:noFill/>
          <a:ln>
            <a:noFill/>
          </a:ln>
        </p:spPr>
        <p:txBody>
          <a:bodyPr anchor="t"/>
          <a:lstStyle/>
          <a:p>
            <a:pPr algn="l"/>
            <a:r>
              <a:rPr lang="en-US" sz="1800">
                <a:solidFill>
                  <a:srgbClr val="1F3A4C"/>
                </a:solidFill>
                <a:latin typeface="Calibri"/>
                <a:ea typeface="Calibri"/>
              </a:rPr>
              <a:t>Optional: record starting mechanical pump readings</a:t>
            </a:r>
          </a:p>
        </p:txBody>
      </p:sp>
      <p:sp>
        <p:nvSpPr>
          <p:cNvPr id="10136" name="C1Tip"/>
          <p:cNvSpPr/>
          <p:nvPr/>
        </p:nvSpPr>
        <p:spPr>
          <a:xfrm>
            <a:off x="864000" y="5112000"/>
            <a:ext cx="3024000" cy="720000"/>
          </a:xfrm>
          <a:prstGeom prst="roundRect">
            <a:avLst/>
          </a:prstGeom>
          <a:solidFill>
            <a:srgbClr val="FFFFFF"/>
          </a:solidFill>
          <a:ln>
            <a:solidFill>
              <a:srgbClr val="DCB99E"/>
            </a:solidFill>
          </a:ln>
        </p:spPr>
        <p:txBody>
          <a:bodyPr anchor="ctr"/>
          <a:lstStyle/>
          <a:p>
            <a:pPr algn="l"/>
            <a:r>
              <a:rPr lang="en-US" sz="1400">
                <a:solidFill>
                  <a:srgbClr val="6E3D14"/>
                </a:solidFill>
                <a:latin typeface="Calibri"/>
                <a:ea typeface="Calibri"/>
              </a:rPr>
              <a:t>Pump readings are optional but make end-of-day variance easier to defend.</a:t>
            </a:r>
          </a:p>
        </p:txBody>
      </p:sp>
      <p:sp>
        <p:nvSpPr>
          <p:cNvPr id="10137" name="C2"/>
          <p:cNvSpPr/>
          <p:nvPr/>
        </p:nvSpPr>
        <p:spPr>
          <a:xfrm>
            <a:off x="4320000" y="1800000"/>
            <a:ext cx="3528000" cy="4140000"/>
          </a:xfrm>
          <a:prstGeom prst="roundRect">
            <a:avLst/>
          </a:prstGeom>
          <a:solidFill>
            <a:srgbClr val="FDF1E8"/>
          </a:solidFill>
          <a:ln>
            <a:noFill/>
          </a:ln>
        </p:spPr>
        <p:txBody>
          <a:bodyPr/>
          <a:lstStyle/>
          <a:p>
            <a:endParaRPr/>
          </a:p>
        </p:txBody>
      </p:sp>
      <p:sp>
        <p:nvSpPr>
          <p:cNvPr id="10138" name="C2H"/>
          <p:cNvSpPr/>
          <p:nvPr/>
        </p:nvSpPr>
        <p:spPr>
          <a:xfrm>
            <a:off x="4608000" y="2016000"/>
            <a:ext cx="3024000" cy="432000"/>
          </a:xfrm>
          <a:prstGeom prst="rect">
            <a:avLst/>
          </a:prstGeom>
          <a:noFill/>
          <a:ln>
            <a:noFill/>
          </a:ln>
        </p:spPr>
        <p:txBody>
          <a:bodyPr anchor="ctr"/>
          <a:lstStyle/>
          <a:p>
            <a:pPr algn="l"/>
            <a:r>
              <a:rPr lang="en-US" sz="2200" b="1">
                <a:solidFill>
                  <a:srgbClr val="0D2C40"/>
                </a:solidFill>
                <a:latin typeface="Calibri"/>
                <a:ea typeface="Calibri"/>
              </a:rPr>
              <a:t>Logging a Sale</a:t>
            </a:r>
          </a:p>
        </p:txBody>
      </p:sp>
      <p:sp>
        <p:nvSpPr>
          <p:cNvPr id="10139" name="C2Who"/>
          <p:cNvSpPr/>
          <p:nvPr/>
        </p:nvSpPr>
        <p:spPr>
          <a:xfrm>
            <a:off x="4608000" y="2448000"/>
            <a:ext cx="3024000" cy="288000"/>
          </a:xfrm>
          <a:prstGeom prst="rect">
            <a:avLst/>
          </a:prstGeom>
          <a:noFill/>
          <a:ln>
            <a:noFill/>
          </a:ln>
        </p:spPr>
        <p:txBody>
          <a:bodyPr anchor="ctr"/>
          <a:lstStyle/>
          <a:p>
            <a:pPr algn="l"/>
            <a:r>
              <a:rPr lang="en-US" sz="1300" b="1">
                <a:solidFill>
                  <a:srgbClr val="C66A1F"/>
                </a:solidFill>
                <a:latin typeface="Calibri"/>
                <a:ea typeface="Calibri"/>
              </a:rPr>
              <a:t>Owner: Cashier</a:t>
            </a:r>
          </a:p>
        </p:txBody>
      </p:sp>
      <p:sp>
        <p:nvSpPr>
          <p:cNvPr id="10140" name="C2B1"/>
          <p:cNvSpPr/>
          <p:nvPr/>
        </p:nvSpPr>
        <p:spPr>
          <a:xfrm>
            <a:off x="4608000" y="2808000"/>
            <a:ext cx="3024000" cy="576000"/>
          </a:xfrm>
          <a:prstGeom prst="rect">
            <a:avLst/>
          </a:prstGeom>
          <a:noFill/>
          <a:ln>
            <a:noFill/>
          </a:ln>
        </p:spPr>
        <p:txBody>
          <a:bodyPr anchor="t"/>
          <a:lstStyle/>
          <a:p>
            <a:pPr algn="l"/>
            <a:r>
              <a:rPr lang="en-US" sz="1800">
                <a:solidFill>
                  <a:srgbClr val="1F3A4C"/>
                </a:solidFill>
                <a:latin typeface="Calibri"/>
                <a:ea typeface="Calibri"/>
              </a:rPr>
              <a:t>Transactions  -&gt;  New Sale</a:t>
            </a:r>
          </a:p>
        </p:txBody>
      </p:sp>
      <p:sp>
        <p:nvSpPr>
          <p:cNvPr id="10141" name="C2B2"/>
          <p:cNvSpPr/>
          <p:nvPr/>
        </p:nvSpPr>
        <p:spPr>
          <a:xfrm>
            <a:off x="4608000" y="3456000"/>
            <a:ext cx="3024000" cy="648000"/>
          </a:xfrm>
          <a:prstGeom prst="rect">
            <a:avLst/>
          </a:prstGeom>
          <a:noFill/>
          <a:ln>
            <a:noFill/>
          </a:ln>
        </p:spPr>
        <p:txBody>
          <a:bodyPr anchor="t"/>
          <a:lstStyle/>
          <a:p>
            <a:pPr algn="l"/>
            <a:r>
              <a:rPr lang="en-US" sz="1800">
                <a:solidFill>
                  <a:srgbClr val="1F3A4C"/>
                </a:solidFill>
                <a:latin typeface="Calibri"/>
                <a:ea typeface="Calibri"/>
              </a:rPr>
              <a:t>Select nozzle: fuel type and price auto-fill</a:t>
            </a:r>
          </a:p>
        </p:txBody>
      </p:sp>
      <p:sp>
        <p:nvSpPr>
          <p:cNvPr id="10142" name="C2B3"/>
          <p:cNvSpPr/>
          <p:nvPr/>
        </p:nvSpPr>
        <p:spPr>
          <a:xfrm>
            <a:off x="4608000" y="4176000"/>
            <a:ext cx="3024000" cy="720000"/>
          </a:xfrm>
          <a:prstGeom prst="rect">
            <a:avLst/>
          </a:prstGeom>
          <a:noFill/>
          <a:ln>
            <a:noFill/>
          </a:ln>
        </p:spPr>
        <p:txBody>
          <a:bodyPr anchor="t"/>
          <a:lstStyle/>
          <a:p>
            <a:pPr algn="l"/>
            <a:r>
              <a:rPr lang="en-US" sz="1800">
                <a:solidFill>
                  <a:srgbClr val="1F3A4C"/>
                </a:solidFill>
                <a:latin typeface="Calibri"/>
                <a:ea typeface="Calibri"/>
              </a:rPr>
              <a:t>Enter liters, choose payment, save</a:t>
            </a:r>
          </a:p>
        </p:txBody>
      </p:sp>
      <p:sp>
        <p:nvSpPr>
          <p:cNvPr id="10143" name="C2Tip"/>
          <p:cNvSpPr/>
          <p:nvPr/>
        </p:nvSpPr>
        <p:spPr>
          <a:xfrm>
            <a:off x="4608000" y="5040000"/>
            <a:ext cx="3024000" cy="792000"/>
          </a:xfrm>
          <a:prstGeom prst="roundRect">
            <a:avLst/>
          </a:prstGeom>
          <a:solidFill>
            <a:srgbClr val="FFFFFF"/>
          </a:solidFill>
          <a:ln>
            <a:solidFill>
              <a:srgbClr val="DCB99E"/>
            </a:solidFill>
          </a:ln>
        </p:spPr>
        <p:txBody>
          <a:bodyPr anchor="ctr"/>
          <a:lstStyle/>
          <a:p>
            <a:pPr algn="l"/>
            <a:r>
              <a:rPr lang="en-US" sz="1400">
                <a:solidFill>
                  <a:srgbClr val="6E3D14"/>
                </a:solidFill>
                <a:latin typeface="Calibri"/>
                <a:ea typeface="Calibri"/>
              </a:rPr>
              <a:t>Saving the sale also decrements tank inventory in the same step.</a:t>
            </a:r>
          </a:p>
        </p:txBody>
      </p:sp>
      <p:sp>
        <p:nvSpPr>
          <p:cNvPr id="10144" name="C3"/>
          <p:cNvSpPr/>
          <p:nvPr/>
        </p:nvSpPr>
        <p:spPr>
          <a:xfrm>
            <a:off x="8064000" y="1800000"/>
            <a:ext cx="3528000" cy="4140000"/>
          </a:xfrm>
          <a:prstGeom prst="roundRect">
            <a:avLst/>
          </a:prstGeom>
          <a:solidFill>
            <a:srgbClr val="FDF1E8"/>
          </a:solidFill>
          <a:ln>
            <a:noFill/>
          </a:ln>
        </p:spPr>
        <p:txBody>
          <a:bodyPr/>
          <a:lstStyle/>
          <a:p>
            <a:endParaRPr/>
          </a:p>
        </p:txBody>
      </p:sp>
      <p:sp>
        <p:nvSpPr>
          <p:cNvPr id="10145" name="C3H"/>
          <p:cNvSpPr/>
          <p:nvPr/>
        </p:nvSpPr>
        <p:spPr>
          <a:xfrm>
            <a:off x="8352000" y="2016000"/>
            <a:ext cx="3024000" cy="432000"/>
          </a:xfrm>
          <a:prstGeom prst="rect">
            <a:avLst/>
          </a:prstGeom>
          <a:noFill/>
          <a:ln>
            <a:noFill/>
          </a:ln>
        </p:spPr>
        <p:txBody>
          <a:bodyPr anchor="ctr"/>
          <a:lstStyle/>
          <a:p>
            <a:pPr algn="l"/>
            <a:r>
              <a:rPr lang="en-US" sz="2200" b="1">
                <a:solidFill>
                  <a:srgbClr val="0D2C40"/>
                </a:solidFill>
                <a:latin typeface="Calibri"/>
                <a:ea typeface="Calibri"/>
              </a:rPr>
              <a:t>Fuel Deliveries</a:t>
            </a:r>
          </a:p>
        </p:txBody>
      </p:sp>
      <p:sp>
        <p:nvSpPr>
          <p:cNvPr id="10146" name="C3Who"/>
          <p:cNvSpPr/>
          <p:nvPr/>
        </p:nvSpPr>
        <p:spPr>
          <a:xfrm>
            <a:off x="8352000" y="2448000"/>
            <a:ext cx="3024000" cy="288000"/>
          </a:xfrm>
          <a:prstGeom prst="rect">
            <a:avLst/>
          </a:prstGeom>
          <a:noFill/>
          <a:ln>
            <a:noFill/>
          </a:ln>
        </p:spPr>
        <p:txBody>
          <a:bodyPr anchor="ctr"/>
          <a:lstStyle/>
          <a:p>
            <a:pPr algn="l"/>
            <a:r>
              <a:rPr lang="en-US" sz="1300" b="1">
                <a:solidFill>
                  <a:srgbClr val="C66A1F"/>
                </a:solidFill>
                <a:latin typeface="Calibri"/>
                <a:ea typeface="Calibri"/>
              </a:rPr>
              <a:t>Owner: Manager / Owner</a:t>
            </a:r>
          </a:p>
        </p:txBody>
      </p:sp>
      <p:sp>
        <p:nvSpPr>
          <p:cNvPr id="10147" name="C3B1"/>
          <p:cNvSpPr/>
          <p:nvPr/>
        </p:nvSpPr>
        <p:spPr>
          <a:xfrm>
            <a:off x="8352000" y="2808000"/>
            <a:ext cx="3024000" cy="576000"/>
          </a:xfrm>
          <a:prstGeom prst="rect">
            <a:avLst/>
          </a:prstGeom>
          <a:noFill/>
          <a:ln>
            <a:noFill/>
          </a:ln>
        </p:spPr>
        <p:txBody>
          <a:bodyPr anchor="t"/>
          <a:lstStyle/>
          <a:p>
            <a:pPr algn="l"/>
            <a:r>
              <a:rPr lang="en-US" sz="1800">
                <a:solidFill>
                  <a:srgbClr val="1F3A4C"/>
                </a:solidFill>
                <a:latin typeface="Calibri"/>
                <a:ea typeface="Calibri"/>
              </a:rPr>
              <a:t>Fuel Deliveries  -&gt;  Add New</a:t>
            </a:r>
          </a:p>
        </p:txBody>
      </p:sp>
      <p:sp>
        <p:nvSpPr>
          <p:cNvPr id="10148" name="C3B2"/>
          <p:cNvSpPr/>
          <p:nvPr/>
        </p:nvSpPr>
        <p:spPr>
          <a:xfrm>
            <a:off x="8352000" y="3456000"/>
            <a:ext cx="3024000" cy="648000"/>
          </a:xfrm>
          <a:prstGeom prst="rect">
            <a:avLst/>
          </a:prstGeom>
          <a:noFill/>
          <a:ln>
            <a:noFill/>
          </a:ln>
        </p:spPr>
        <p:txBody>
          <a:bodyPr anchor="t"/>
          <a:lstStyle/>
          <a:p>
            <a:pPr algn="l"/>
            <a:r>
              <a:rPr lang="en-US" sz="1800">
                <a:solidFill>
                  <a:srgbClr val="1F3A4C"/>
                </a:solidFill>
                <a:latin typeface="Calibri"/>
                <a:ea typeface="Calibri"/>
              </a:rPr>
              <a:t>Enter exact liters from delivery note</a:t>
            </a:r>
          </a:p>
        </p:txBody>
      </p:sp>
      <p:sp>
        <p:nvSpPr>
          <p:cNvPr id="10149" name="C3B3"/>
          <p:cNvSpPr/>
          <p:nvPr/>
        </p:nvSpPr>
        <p:spPr>
          <a:xfrm>
            <a:off x="8352000" y="4176000"/>
            <a:ext cx="3024000" cy="720000"/>
          </a:xfrm>
          <a:prstGeom prst="rect">
            <a:avLst/>
          </a:prstGeom>
          <a:noFill/>
          <a:ln>
            <a:noFill/>
          </a:ln>
        </p:spPr>
        <p:txBody>
          <a:bodyPr anchor="t"/>
          <a:lstStyle/>
          <a:p>
            <a:pPr algn="l"/>
            <a:r>
              <a:rPr lang="en-US" sz="1800">
                <a:solidFill>
                  <a:srgbClr val="1F3A4C"/>
                </a:solidFill>
                <a:latin typeface="Calibri"/>
                <a:ea typeface="Calibri"/>
              </a:rPr>
              <a:t>Select the receiving tank</a:t>
            </a:r>
          </a:p>
        </p:txBody>
      </p:sp>
      <p:sp>
        <p:nvSpPr>
          <p:cNvPr id="10150" name="C3Tip"/>
          <p:cNvSpPr/>
          <p:nvPr/>
        </p:nvSpPr>
        <p:spPr>
          <a:xfrm>
            <a:off x="8352000" y="5040000"/>
            <a:ext cx="3024000" cy="792000"/>
          </a:xfrm>
          <a:prstGeom prst="roundRect">
            <a:avLst/>
          </a:prstGeom>
          <a:solidFill>
            <a:srgbClr val="A02C2C"/>
          </a:solidFill>
          <a:ln>
            <a:noFill/>
          </a:ln>
        </p:spPr>
        <p:txBody>
          <a:bodyPr anchor="ctr"/>
          <a:lstStyle/>
          <a:p>
            <a:pPr algn="l"/>
            <a:r>
              <a:rPr lang="en-US" sz="1400" b="1">
                <a:solidFill>
                  <a:srgbClr val="FFFFFF"/>
                </a:solidFill>
                <a:latin typeface="Calibri"/>
                <a:ea typeface="Calibri"/>
              </a:rPr>
              <a:t>This is the ONLY way to increase inventory in the system.</a:t>
            </a:r>
          </a:p>
        </p:txBody>
      </p:sp>
      <p:sp>
        <p:nvSpPr>
          <p:cNvPr id="10151" name="FooterMeta"/>
          <p:cNvSpPr/>
          <p:nvPr/>
        </p:nvSpPr>
        <p:spPr>
          <a:xfrm>
            <a:off x="576000" y="6336000"/>
            <a:ext cx="10800000" cy="288000"/>
          </a:xfrm>
          <a:prstGeom prst="rect">
            <a:avLst/>
          </a:prstGeom>
          <a:noFill/>
          <a:ln>
            <a:noFill/>
          </a:ln>
        </p:spPr>
        <p:txBody>
          <a:bodyPr anchor="ctr"/>
          <a:lstStyle/>
          <a:p>
            <a:pPr algn="l"/>
            <a:r>
              <a:rPr lang="en-US" sz="1200">
                <a:solidFill>
                  <a:srgbClr val="8FA8B5"/>
                </a:solidFill>
                <a:latin typeface="Calibri"/>
                <a:ea typeface="Calibri"/>
              </a:rPr>
              <a:t>10  |  Phase 4 ? Daily Cycle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D2C40"/>
        </a:solidFill>
        <a:effectLst/>
      </p:bgPr>
    </p:bg>
    <p:spTree>
      <p:nvGrpSpPr>
        <p:cNvPr id="1" name=""/>
        <p:cNvGrpSpPr/>
        <p:nvPr/>
      </p:nvGrpSpPr>
      <p:grpSpPr>
        <a:xfrm>
          <a:off x="0" y="0"/>
          <a:ext cx="0" cy="0"/>
          <a:chOff x="0" y="0"/>
          <a:chExt cx="0" cy="0"/>
        </a:xfrm>
      </p:grpSpPr>
      <p:sp>
        <p:nvSpPr>
          <p:cNvPr id="10152" name="AccentBar"/>
          <p:cNvSpPr/>
          <p:nvPr/>
        </p:nvSpPr>
        <p:spPr>
          <a:xfrm>
            <a:off x="0" y="0"/>
            <a:ext cx="12193200" cy="144000"/>
          </a:xfrm>
          <a:prstGeom prst="rect">
            <a:avLst/>
          </a:prstGeom>
          <a:solidFill>
            <a:srgbClr val="A02C2C"/>
          </a:solidFill>
          <a:ln>
            <a:noFill/>
          </a:ln>
        </p:spPr>
        <p:txBody>
          <a:bodyPr/>
          <a:lstStyle/>
          <a:p>
            <a:endParaRPr/>
          </a:p>
        </p:txBody>
      </p:sp>
      <p:sp>
        <p:nvSpPr>
          <p:cNvPr id="10153" name="BigNum"/>
          <p:cNvSpPr/>
          <p:nvPr/>
        </p:nvSpPr>
        <p:spPr>
          <a:xfrm>
            <a:off x="720000" y="1080000"/>
            <a:ext cx="5040000" cy="3600000"/>
          </a:xfrm>
          <a:prstGeom prst="rect">
            <a:avLst/>
          </a:prstGeom>
          <a:noFill/>
          <a:ln>
            <a:noFill/>
          </a:ln>
        </p:spPr>
        <p:txBody>
          <a:bodyPr anchor="ctr"/>
          <a:lstStyle/>
          <a:p>
            <a:pPr algn="l"/>
            <a:r>
              <a:rPr lang="en-US" sz="22000" b="1">
                <a:solidFill>
                  <a:srgbClr val="15446B"/>
                </a:solidFill>
                <a:latin typeface="Calibri"/>
                <a:ea typeface="Calibri"/>
              </a:rPr>
              <a:t>05</a:t>
            </a:r>
          </a:p>
        </p:txBody>
      </p:sp>
      <p:sp>
        <p:nvSpPr>
          <p:cNvPr id="10154" name="Eyebrow"/>
          <p:cNvSpPr/>
          <p:nvPr/>
        </p:nvSpPr>
        <p:spPr>
          <a:xfrm>
            <a:off x="5400000" y="2304000"/>
            <a:ext cx="6480000" cy="360000"/>
          </a:xfrm>
          <a:prstGeom prst="rect">
            <a:avLst/>
          </a:prstGeom>
          <a:noFill/>
          <a:ln>
            <a:noFill/>
          </a:ln>
        </p:spPr>
        <p:txBody>
          <a:bodyPr anchor="ctr"/>
          <a:lstStyle/>
          <a:p>
            <a:pPr algn="l"/>
            <a:r>
              <a:rPr lang="en-US" sz="1600" b="1">
                <a:solidFill>
                  <a:srgbClr val="E08585"/>
                </a:solidFill>
                <a:latin typeface="Calibri"/>
                <a:ea typeface="Calibri"/>
              </a:rPr>
              <a:t>PHASE 5  ?  THE OWNER AUDIT</a:t>
            </a:r>
          </a:p>
        </p:txBody>
      </p:sp>
      <p:sp>
        <p:nvSpPr>
          <p:cNvPr id="10155" name="Title"/>
          <p:cNvSpPr/>
          <p:nvPr/>
        </p:nvSpPr>
        <p:spPr>
          <a:xfrm>
            <a:off x="5400000" y="2664000"/>
            <a:ext cx="6480000" cy="1440000"/>
          </a:xfrm>
          <a:prstGeom prst="rect">
            <a:avLst/>
          </a:prstGeom>
          <a:noFill/>
          <a:ln>
            <a:noFill/>
          </a:ln>
        </p:spPr>
        <p:txBody>
          <a:bodyPr anchor="ctr"/>
          <a:lstStyle/>
          <a:p>
            <a:pPr algn="l"/>
            <a:r>
              <a:rPr lang="en-US" sz="4800" b="1">
                <a:solidFill>
                  <a:srgbClr val="FFFFFF"/>
                </a:solidFill>
                <a:latin typeface="Calibri"/>
                <a:ea typeface="Calibri"/>
              </a:rPr>
              <a:t>Catch Theft and Leaks</a:t>
            </a:r>
          </a:p>
        </p:txBody>
      </p:sp>
      <p:sp>
        <p:nvSpPr>
          <p:cNvPr id="10156" name="TitleRule"/>
          <p:cNvSpPr/>
          <p:nvPr/>
        </p:nvSpPr>
        <p:spPr>
          <a:xfrm>
            <a:off x="5400000" y="4176000"/>
            <a:ext cx="1080000" cy="36000"/>
          </a:xfrm>
          <a:prstGeom prst="rect">
            <a:avLst/>
          </a:prstGeom>
          <a:solidFill>
            <a:srgbClr val="A02C2C"/>
          </a:solidFill>
          <a:ln>
            <a:noFill/>
          </a:ln>
        </p:spPr>
        <p:txBody>
          <a:bodyPr/>
          <a:lstStyle/>
          <a:p>
            <a:endParaRPr/>
          </a:p>
        </p:txBody>
      </p:sp>
      <p:sp>
        <p:nvSpPr>
          <p:cNvPr id="10157" name="Subtitle"/>
          <p:cNvSpPr/>
          <p:nvPr/>
        </p:nvSpPr>
        <p:spPr>
          <a:xfrm>
            <a:off x="5400000" y="4320000"/>
            <a:ext cx="6480000" cy="900000"/>
          </a:xfrm>
          <a:prstGeom prst="rect">
            <a:avLst/>
          </a:prstGeom>
          <a:noFill/>
          <a:ln>
            <a:noFill/>
          </a:ln>
        </p:spPr>
        <p:txBody>
          <a:bodyPr anchor="ctr"/>
          <a:lstStyle/>
          <a:p>
            <a:pPr algn="l"/>
            <a:r>
              <a:rPr lang="en-US" sz="2000">
                <a:solidFill>
                  <a:srgbClr val="BFD4E0"/>
                </a:solidFill>
                <a:latin typeface="Calibri"/>
                <a:ea typeface="Calibri"/>
              </a:rPr>
              <a:t>Goal: use math to verify the station is honest. Measure, compute, compare</a:t>
            </a:r>
          </a:p>
        </p:txBody>
      </p:sp>
      <p:sp>
        <p:nvSpPr>
          <p:cNvPr id="10158" name="FooterMeta"/>
          <p:cNvSpPr/>
          <p:nvPr/>
        </p:nvSpPr>
        <p:spPr>
          <a:xfrm>
            <a:off x="720000" y="6336000"/>
            <a:ext cx="10800000" cy="288000"/>
          </a:xfrm>
          <a:prstGeom prst="rect">
            <a:avLst/>
          </a:prstGeom>
          <a:noFill/>
          <a:ln>
            <a:noFill/>
          </a:ln>
        </p:spPr>
        <p:txBody>
          <a:bodyPr anchor="ctr"/>
          <a:lstStyle/>
          <a:p>
            <a:pPr algn="l"/>
            <a:r>
              <a:rPr lang="en-US" sz="1200">
                <a:solidFill>
                  <a:srgbClr val="4A6776"/>
                </a:solidFill>
                <a:latin typeface="Calibri"/>
                <a:ea typeface="Calibri"/>
              </a:rPr>
              <a:t>11  |  Phase 5 Divider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59" name="SideBar"/>
          <p:cNvSpPr/>
          <p:nvPr/>
        </p:nvSpPr>
        <p:spPr>
          <a:xfrm>
            <a:off x="0" y="0"/>
            <a:ext cx="216000" cy="6858000"/>
          </a:xfrm>
          <a:prstGeom prst="rect">
            <a:avLst/>
          </a:prstGeom>
          <a:solidFill>
            <a:srgbClr val="A02C2C"/>
          </a:solidFill>
          <a:ln>
            <a:noFill/>
          </a:ln>
        </p:spPr>
        <p:txBody>
          <a:bodyPr/>
          <a:lstStyle/>
          <a:p>
            <a:endParaRPr/>
          </a:p>
        </p:txBody>
      </p:sp>
      <p:sp>
        <p:nvSpPr>
          <p:cNvPr id="10160" name="Eyebrow"/>
          <p:cNvSpPr/>
          <p:nvPr/>
        </p:nvSpPr>
        <p:spPr>
          <a:xfrm>
            <a:off x="576000" y="504000"/>
            <a:ext cx="10800000" cy="288000"/>
          </a:xfrm>
          <a:prstGeom prst="rect">
            <a:avLst/>
          </a:prstGeom>
          <a:noFill/>
          <a:ln>
            <a:noFill/>
          </a:ln>
        </p:spPr>
        <p:txBody>
          <a:bodyPr anchor="ctr"/>
          <a:lstStyle/>
          <a:p>
            <a:pPr algn="l"/>
            <a:r>
              <a:rPr lang="en-US" sz="1300" b="1">
                <a:solidFill>
                  <a:srgbClr val="A02C2C"/>
                </a:solidFill>
                <a:latin typeface="Calibri"/>
                <a:ea typeface="Calibri"/>
              </a:rPr>
              <a:t>PHASE 5  ?  VARIANCE ANALYSIS</a:t>
            </a:r>
          </a:p>
        </p:txBody>
      </p:sp>
      <p:sp>
        <p:nvSpPr>
          <p:cNvPr id="10161" name="Title"/>
          <p:cNvSpPr/>
          <p:nvPr/>
        </p:nvSpPr>
        <p:spPr>
          <a:xfrm>
            <a:off x="576000" y="756000"/>
            <a:ext cx="10800000" cy="720000"/>
          </a:xfrm>
          <a:prstGeom prst="rect">
            <a:avLst/>
          </a:prstGeom>
          <a:noFill/>
          <a:ln>
            <a:noFill/>
          </a:ln>
        </p:spPr>
        <p:txBody>
          <a:bodyPr anchor="ctr"/>
          <a:lstStyle/>
          <a:p>
            <a:pPr algn="l"/>
            <a:r>
              <a:rPr lang="en-US" sz="3600" b="1">
                <a:solidFill>
                  <a:srgbClr val="0D2C40"/>
                </a:solidFill>
                <a:latin typeface="Calibri"/>
                <a:ea typeface="Calibri"/>
              </a:rPr>
              <a:t>The Truth Report</a:t>
            </a:r>
          </a:p>
        </p:txBody>
      </p:sp>
      <p:sp>
        <p:nvSpPr>
          <p:cNvPr id="10162" name="TitleRule"/>
          <p:cNvSpPr/>
          <p:nvPr/>
        </p:nvSpPr>
        <p:spPr>
          <a:xfrm>
            <a:off x="576000" y="1512000"/>
            <a:ext cx="1080000" cy="36000"/>
          </a:xfrm>
          <a:prstGeom prst="rect">
            <a:avLst/>
          </a:prstGeom>
          <a:solidFill>
            <a:srgbClr val="A02C2C"/>
          </a:solidFill>
          <a:ln>
            <a:noFill/>
          </a:ln>
        </p:spPr>
        <p:txBody>
          <a:bodyPr/>
          <a:lstStyle/>
          <a:p>
            <a:endParaRPr/>
          </a:p>
        </p:txBody>
      </p:sp>
      <p:sp>
        <p:nvSpPr>
          <p:cNvPr id="10163" name="FormulaCard"/>
          <p:cNvSpPr/>
          <p:nvPr/>
        </p:nvSpPr>
        <p:spPr>
          <a:xfrm>
            <a:off x="576000" y="1800000"/>
            <a:ext cx="11088000" cy="1872000"/>
          </a:xfrm>
          <a:prstGeom prst="roundRect">
            <a:avLst/>
          </a:prstGeom>
          <a:solidFill>
            <a:srgbClr val="0D2C40"/>
          </a:solidFill>
          <a:ln>
            <a:noFill/>
          </a:ln>
        </p:spPr>
        <p:txBody>
          <a:bodyPr/>
          <a:lstStyle/>
          <a:p>
            <a:endParaRPr/>
          </a:p>
        </p:txBody>
      </p:sp>
      <p:sp>
        <p:nvSpPr>
          <p:cNvPr id="10164" name="FormulaLabel"/>
          <p:cNvSpPr/>
          <p:nvPr/>
        </p:nvSpPr>
        <p:spPr>
          <a:xfrm>
            <a:off x="864000" y="1944000"/>
            <a:ext cx="10440000" cy="324000"/>
          </a:xfrm>
          <a:prstGeom prst="rect">
            <a:avLst/>
          </a:prstGeom>
          <a:noFill/>
          <a:ln>
            <a:noFill/>
          </a:ln>
        </p:spPr>
        <p:txBody>
          <a:bodyPr anchor="ctr"/>
          <a:lstStyle/>
          <a:p>
            <a:pPr algn="l"/>
            <a:r>
              <a:rPr lang="en-US" sz="1400" b="1">
                <a:solidFill>
                  <a:srgbClr val="E08585"/>
                </a:solidFill>
                <a:latin typeface="Calibri"/>
                <a:ea typeface="Calibri"/>
              </a:rPr>
              <a:t>VARIANCE</a:t>
            </a:r>
          </a:p>
        </p:txBody>
      </p:sp>
      <p:sp>
        <p:nvSpPr>
          <p:cNvPr id="10165" name="FormulaText"/>
          <p:cNvSpPr/>
          <p:nvPr/>
        </p:nvSpPr>
        <p:spPr>
          <a:xfrm>
            <a:off x="864000" y="2304000"/>
            <a:ext cx="10440000" cy="792000"/>
          </a:xfrm>
          <a:prstGeom prst="rect">
            <a:avLst/>
          </a:prstGeom>
          <a:noFill/>
          <a:ln>
            <a:noFill/>
          </a:ln>
        </p:spPr>
        <p:txBody>
          <a:bodyPr anchor="ctr"/>
          <a:lstStyle/>
          <a:p>
            <a:pPr algn="ctr"/>
            <a:r>
              <a:rPr lang="en-US" sz="3600" b="1">
                <a:solidFill>
                  <a:srgbClr val="FFFFFF"/>
                </a:solidFill>
                <a:latin typeface="Calibri"/>
                <a:ea typeface="Calibri"/>
              </a:rPr>
              <a:t>Theoretical Stock  ?  Actual Stock</a:t>
            </a:r>
          </a:p>
        </p:txBody>
      </p:sp>
      <p:sp>
        <p:nvSpPr>
          <p:cNvPr id="10166" name="FormulaSub"/>
          <p:cNvSpPr/>
          <p:nvPr/>
        </p:nvSpPr>
        <p:spPr>
          <a:xfrm>
            <a:off x="864000" y="3132000"/>
            <a:ext cx="10440000" cy="504000"/>
          </a:xfrm>
          <a:prstGeom prst="rect">
            <a:avLst/>
          </a:prstGeom>
          <a:noFill/>
          <a:ln>
            <a:noFill/>
          </a:ln>
        </p:spPr>
        <p:txBody>
          <a:bodyPr anchor="ctr"/>
          <a:lstStyle/>
          <a:p>
            <a:pPr algn="ctr"/>
            <a:r>
              <a:rPr lang="en-US" sz="1600">
                <a:solidFill>
                  <a:srgbClr val="BFD4E0"/>
                </a:solidFill>
                <a:latin typeface="Calibri"/>
                <a:ea typeface="Calibri"/>
              </a:rPr>
              <a:t>Theoretical = Starting Inventory + Deliveries ? Total Sales      |      Actual = Tank Dipping reading</a:t>
            </a:r>
          </a:p>
        </p:txBody>
      </p:sp>
      <p:sp>
        <p:nvSpPr>
          <p:cNvPr id="10167" name="V0"/>
          <p:cNvSpPr/>
          <p:nvPr/>
        </p:nvSpPr>
        <p:spPr>
          <a:xfrm>
            <a:off x="576000" y="3888000"/>
            <a:ext cx="3528000" cy="2016000"/>
          </a:xfrm>
          <a:prstGeom prst="roundRect">
            <a:avLst/>
          </a:prstGeom>
          <a:solidFill>
            <a:srgbClr val="E6F4EA"/>
          </a:solidFill>
          <a:ln>
            <a:noFill/>
          </a:ln>
        </p:spPr>
        <p:txBody>
          <a:bodyPr/>
          <a:lstStyle/>
          <a:p>
            <a:endParaRPr/>
          </a:p>
        </p:txBody>
      </p:sp>
      <p:sp>
        <p:nvSpPr>
          <p:cNvPr id="10168" name="V0Tag"/>
          <p:cNvSpPr/>
          <p:nvPr/>
        </p:nvSpPr>
        <p:spPr>
          <a:xfrm>
            <a:off x="864000" y="4104000"/>
            <a:ext cx="1368000" cy="432000"/>
          </a:xfrm>
          <a:prstGeom prst="roundRect">
            <a:avLst/>
          </a:prstGeom>
          <a:solidFill>
            <a:srgbClr val="2C5F2D"/>
          </a:solidFill>
          <a:ln>
            <a:noFill/>
          </a:ln>
        </p:spPr>
        <p:txBody>
          <a:bodyPr anchor="ctr"/>
          <a:lstStyle/>
          <a:p>
            <a:pPr algn="ctr"/>
            <a:r>
              <a:rPr lang="en-US" sz="1300" b="1" dirty="0">
                <a:solidFill>
                  <a:srgbClr val="FFFFFF"/>
                </a:solidFill>
                <a:latin typeface="Calibri"/>
                <a:ea typeface="Calibri"/>
              </a:rPr>
              <a:t>VARIANCE = 0</a:t>
            </a:r>
          </a:p>
        </p:txBody>
      </p:sp>
      <p:sp>
        <p:nvSpPr>
          <p:cNvPr id="10169" name="V0H"/>
          <p:cNvSpPr/>
          <p:nvPr/>
        </p:nvSpPr>
        <p:spPr>
          <a:xfrm>
            <a:off x="864000" y="4608000"/>
            <a:ext cx="3024000" cy="360000"/>
          </a:xfrm>
          <a:prstGeom prst="rect">
            <a:avLst/>
          </a:prstGeom>
          <a:noFill/>
          <a:ln>
            <a:noFill/>
          </a:ln>
        </p:spPr>
        <p:txBody>
          <a:bodyPr anchor="ctr"/>
          <a:lstStyle/>
          <a:p>
            <a:pPr algn="l"/>
            <a:r>
              <a:rPr lang="en-US" sz="2200" b="1">
                <a:solidFill>
                  <a:srgbClr val="1B5E20"/>
                </a:solidFill>
                <a:latin typeface="Calibri"/>
                <a:ea typeface="Calibri"/>
              </a:rPr>
              <a:t>Healthy</a:t>
            </a:r>
          </a:p>
        </p:txBody>
      </p:sp>
      <p:sp>
        <p:nvSpPr>
          <p:cNvPr id="10170" name="V0B"/>
          <p:cNvSpPr/>
          <p:nvPr/>
        </p:nvSpPr>
        <p:spPr>
          <a:xfrm>
            <a:off x="864000" y="5004000"/>
            <a:ext cx="3024000" cy="864000"/>
          </a:xfrm>
          <a:prstGeom prst="rect">
            <a:avLst/>
          </a:prstGeom>
          <a:noFill/>
          <a:ln>
            <a:noFill/>
          </a:ln>
        </p:spPr>
        <p:txBody>
          <a:bodyPr anchor="t"/>
          <a:lstStyle/>
          <a:p>
            <a:pPr algn="l"/>
            <a:r>
              <a:rPr lang="en-US" sz="1800">
                <a:solidFill>
                  <a:srgbClr val="1B5E20"/>
                </a:solidFill>
                <a:latin typeface="Calibri"/>
                <a:ea typeface="Calibri"/>
              </a:rPr>
              <a:t>Books and reality match. Keep doing what you are doing.</a:t>
            </a:r>
          </a:p>
        </p:txBody>
      </p:sp>
      <p:sp>
        <p:nvSpPr>
          <p:cNvPr id="10171" name="VN"/>
          <p:cNvSpPr/>
          <p:nvPr/>
        </p:nvSpPr>
        <p:spPr>
          <a:xfrm>
            <a:off x="4320000" y="3888000"/>
            <a:ext cx="3528000" cy="2016000"/>
          </a:xfrm>
          <a:prstGeom prst="roundRect">
            <a:avLst/>
          </a:prstGeom>
          <a:solidFill>
            <a:srgbClr val="FCE7E7"/>
          </a:solidFill>
          <a:ln>
            <a:noFill/>
          </a:ln>
        </p:spPr>
        <p:txBody>
          <a:bodyPr/>
          <a:lstStyle/>
          <a:p>
            <a:endParaRPr/>
          </a:p>
        </p:txBody>
      </p:sp>
      <p:sp>
        <p:nvSpPr>
          <p:cNvPr id="10172" name="VNTag"/>
          <p:cNvSpPr/>
          <p:nvPr/>
        </p:nvSpPr>
        <p:spPr>
          <a:xfrm>
            <a:off x="4608000" y="4104000"/>
            <a:ext cx="1488000" cy="432000"/>
          </a:xfrm>
          <a:prstGeom prst="roundRect">
            <a:avLst/>
          </a:prstGeom>
          <a:solidFill>
            <a:srgbClr val="A02C2C"/>
          </a:solidFill>
          <a:ln>
            <a:noFill/>
          </a:ln>
        </p:spPr>
        <p:txBody>
          <a:bodyPr anchor="ctr"/>
          <a:lstStyle/>
          <a:p>
            <a:pPr algn="ctr"/>
            <a:r>
              <a:rPr lang="en-US" sz="1300" b="1" dirty="0">
                <a:solidFill>
                  <a:srgbClr val="FFFFFF"/>
                </a:solidFill>
                <a:latin typeface="Calibri"/>
                <a:ea typeface="Calibri"/>
              </a:rPr>
              <a:t>VARIANCE  &lt;  0</a:t>
            </a:r>
          </a:p>
        </p:txBody>
      </p:sp>
      <p:sp>
        <p:nvSpPr>
          <p:cNvPr id="10173" name="VNH"/>
          <p:cNvSpPr/>
          <p:nvPr/>
        </p:nvSpPr>
        <p:spPr>
          <a:xfrm>
            <a:off x="4608000" y="4608000"/>
            <a:ext cx="3024000" cy="360000"/>
          </a:xfrm>
          <a:prstGeom prst="rect">
            <a:avLst/>
          </a:prstGeom>
          <a:noFill/>
          <a:ln>
            <a:noFill/>
          </a:ln>
        </p:spPr>
        <p:txBody>
          <a:bodyPr anchor="ctr"/>
          <a:lstStyle/>
          <a:p>
            <a:pPr algn="l"/>
            <a:r>
              <a:rPr lang="en-US" sz="2200" b="1">
                <a:solidFill>
                  <a:srgbClr val="7A1F1F"/>
                </a:solidFill>
                <a:latin typeface="Calibri"/>
                <a:ea typeface="Calibri"/>
              </a:rPr>
              <a:t>Missing Fuel</a:t>
            </a:r>
          </a:p>
        </p:txBody>
      </p:sp>
      <p:sp>
        <p:nvSpPr>
          <p:cNvPr id="10174" name="VNB"/>
          <p:cNvSpPr/>
          <p:nvPr/>
        </p:nvSpPr>
        <p:spPr>
          <a:xfrm>
            <a:off x="4608000" y="5004000"/>
            <a:ext cx="3024000" cy="864000"/>
          </a:xfrm>
          <a:prstGeom prst="rect">
            <a:avLst/>
          </a:prstGeom>
          <a:noFill/>
          <a:ln>
            <a:noFill/>
          </a:ln>
        </p:spPr>
        <p:txBody>
          <a:bodyPr anchor="t"/>
          <a:lstStyle/>
          <a:p>
            <a:pPr algn="l"/>
            <a:r>
              <a:rPr lang="en-US" sz="1600">
                <a:solidFill>
                  <a:srgbClr val="7A1F1F"/>
                </a:solidFill>
                <a:latin typeface="Calibri"/>
                <a:ea typeface="Calibri"/>
              </a:rPr>
              <a:t>Theft, leak, or missing log entries. Start with the audit log.</a:t>
            </a:r>
          </a:p>
        </p:txBody>
      </p:sp>
      <p:sp>
        <p:nvSpPr>
          <p:cNvPr id="10175" name="VP"/>
          <p:cNvSpPr/>
          <p:nvPr/>
        </p:nvSpPr>
        <p:spPr>
          <a:xfrm>
            <a:off x="8064000" y="3888000"/>
            <a:ext cx="3600000" cy="2016000"/>
          </a:xfrm>
          <a:prstGeom prst="roundRect">
            <a:avLst/>
          </a:prstGeom>
          <a:solidFill>
            <a:srgbClr val="FFF4D6"/>
          </a:solidFill>
          <a:ln>
            <a:noFill/>
          </a:ln>
        </p:spPr>
        <p:txBody>
          <a:bodyPr/>
          <a:lstStyle/>
          <a:p>
            <a:endParaRPr/>
          </a:p>
        </p:txBody>
      </p:sp>
      <p:sp>
        <p:nvSpPr>
          <p:cNvPr id="10176" name="VPTag"/>
          <p:cNvSpPr/>
          <p:nvPr/>
        </p:nvSpPr>
        <p:spPr>
          <a:xfrm>
            <a:off x="8351999" y="4104000"/>
            <a:ext cx="1387223" cy="432000"/>
          </a:xfrm>
          <a:prstGeom prst="roundRect">
            <a:avLst/>
          </a:prstGeom>
          <a:solidFill>
            <a:srgbClr val="D4A017"/>
          </a:solidFill>
          <a:ln>
            <a:noFill/>
          </a:ln>
        </p:spPr>
        <p:txBody>
          <a:bodyPr anchor="ctr"/>
          <a:lstStyle/>
          <a:p>
            <a:pPr algn="ctr"/>
            <a:r>
              <a:rPr lang="en-US" sz="1300" b="1" dirty="0">
                <a:solidFill>
                  <a:srgbClr val="FFFFFF"/>
                </a:solidFill>
                <a:latin typeface="Calibri"/>
                <a:ea typeface="Calibri"/>
              </a:rPr>
              <a:t>VARIANCE  &gt;  0</a:t>
            </a:r>
          </a:p>
        </p:txBody>
      </p:sp>
      <p:sp>
        <p:nvSpPr>
          <p:cNvPr id="10177" name="VPH"/>
          <p:cNvSpPr/>
          <p:nvPr/>
        </p:nvSpPr>
        <p:spPr>
          <a:xfrm>
            <a:off x="8352000" y="4608000"/>
            <a:ext cx="3024000" cy="360000"/>
          </a:xfrm>
          <a:prstGeom prst="rect">
            <a:avLst/>
          </a:prstGeom>
          <a:noFill/>
          <a:ln>
            <a:noFill/>
          </a:ln>
        </p:spPr>
        <p:txBody>
          <a:bodyPr anchor="ctr"/>
          <a:lstStyle/>
          <a:p>
            <a:pPr algn="l"/>
            <a:r>
              <a:rPr lang="en-US" sz="2200" b="1">
                <a:solidFill>
                  <a:srgbClr val="6B4D00"/>
                </a:solidFill>
                <a:latin typeface="Calibri"/>
                <a:ea typeface="Calibri"/>
              </a:rPr>
              <a:t>Recording Error</a:t>
            </a:r>
          </a:p>
        </p:txBody>
      </p:sp>
      <p:sp>
        <p:nvSpPr>
          <p:cNvPr id="10178" name="VPB"/>
          <p:cNvSpPr/>
          <p:nvPr/>
        </p:nvSpPr>
        <p:spPr>
          <a:xfrm>
            <a:off x="8352000" y="5004000"/>
            <a:ext cx="3024000" cy="864000"/>
          </a:xfrm>
          <a:prstGeom prst="rect">
            <a:avLst/>
          </a:prstGeom>
          <a:noFill/>
          <a:ln>
            <a:noFill/>
          </a:ln>
        </p:spPr>
        <p:txBody>
          <a:bodyPr anchor="t"/>
          <a:lstStyle/>
          <a:p>
            <a:pPr algn="l"/>
            <a:r>
              <a:rPr lang="en-US" sz="1600">
                <a:solidFill>
                  <a:srgbClr val="6B4D00"/>
                </a:solidFill>
                <a:latin typeface="Calibri"/>
                <a:ea typeface="Calibri"/>
              </a:rPr>
              <a:t>Likely an under-logged delivery or dipstick miscalibration.</a:t>
            </a:r>
          </a:p>
        </p:txBody>
      </p:sp>
      <p:sp>
        <p:nvSpPr>
          <p:cNvPr id="10179" name="FooterMeta"/>
          <p:cNvSpPr/>
          <p:nvPr/>
        </p:nvSpPr>
        <p:spPr>
          <a:xfrm>
            <a:off x="576000" y="6336000"/>
            <a:ext cx="10800000" cy="288000"/>
          </a:xfrm>
          <a:prstGeom prst="rect">
            <a:avLst/>
          </a:prstGeom>
          <a:noFill/>
          <a:ln>
            <a:noFill/>
          </a:ln>
        </p:spPr>
        <p:txBody>
          <a:bodyPr anchor="ctr"/>
          <a:lstStyle/>
          <a:p>
            <a:pPr algn="l"/>
            <a:r>
              <a:rPr lang="en-US" sz="1200">
                <a:solidFill>
                  <a:srgbClr val="8FA8B5"/>
                </a:solidFill>
                <a:latin typeface="Calibri"/>
                <a:ea typeface="Calibri"/>
              </a:rPr>
              <a:t>12  |  Phase 5 ? Variance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D2C40"/>
        </a:solidFill>
        <a:effectLst/>
      </p:bgPr>
    </p:bg>
    <p:spTree>
      <p:nvGrpSpPr>
        <p:cNvPr id="1" name=""/>
        <p:cNvGrpSpPr/>
        <p:nvPr/>
      </p:nvGrpSpPr>
      <p:grpSpPr>
        <a:xfrm>
          <a:off x="0" y="0"/>
          <a:ext cx="0" cy="0"/>
          <a:chOff x="0" y="0"/>
          <a:chExt cx="0" cy="0"/>
        </a:xfrm>
      </p:grpSpPr>
      <p:sp>
        <p:nvSpPr>
          <p:cNvPr id="10180" name="AccentBar"/>
          <p:cNvSpPr/>
          <p:nvPr/>
        </p:nvSpPr>
        <p:spPr>
          <a:xfrm>
            <a:off x="0" y="0"/>
            <a:ext cx="12193200" cy="144000"/>
          </a:xfrm>
          <a:prstGeom prst="rect">
            <a:avLst/>
          </a:prstGeom>
          <a:solidFill>
            <a:srgbClr val="4A6776"/>
          </a:solidFill>
          <a:ln>
            <a:noFill/>
          </a:ln>
        </p:spPr>
        <p:txBody>
          <a:bodyPr/>
          <a:lstStyle/>
          <a:p>
            <a:endParaRPr/>
          </a:p>
        </p:txBody>
      </p:sp>
      <p:sp>
        <p:nvSpPr>
          <p:cNvPr id="10181" name="BigNum"/>
          <p:cNvSpPr/>
          <p:nvPr/>
        </p:nvSpPr>
        <p:spPr>
          <a:xfrm>
            <a:off x="720000" y="1080000"/>
            <a:ext cx="5040000" cy="3600000"/>
          </a:xfrm>
          <a:prstGeom prst="rect">
            <a:avLst/>
          </a:prstGeom>
          <a:noFill/>
          <a:ln>
            <a:noFill/>
          </a:ln>
        </p:spPr>
        <p:txBody>
          <a:bodyPr anchor="ctr"/>
          <a:lstStyle/>
          <a:p>
            <a:pPr algn="l"/>
            <a:r>
              <a:rPr lang="en-US" sz="22000" b="1">
                <a:solidFill>
                  <a:srgbClr val="15446B"/>
                </a:solidFill>
                <a:latin typeface="Calibri"/>
                <a:ea typeface="Calibri"/>
              </a:rPr>
              <a:t>06</a:t>
            </a:r>
          </a:p>
        </p:txBody>
      </p:sp>
      <p:sp>
        <p:nvSpPr>
          <p:cNvPr id="10182" name="Eyebrow"/>
          <p:cNvSpPr/>
          <p:nvPr/>
        </p:nvSpPr>
        <p:spPr>
          <a:xfrm>
            <a:off x="5400000" y="2304000"/>
            <a:ext cx="6480000" cy="360000"/>
          </a:xfrm>
          <a:prstGeom prst="rect">
            <a:avLst/>
          </a:prstGeom>
          <a:noFill/>
          <a:ln>
            <a:noFill/>
          </a:ln>
        </p:spPr>
        <p:txBody>
          <a:bodyPr anchor="ctr"/>
          <a:lstStyle/>
          <a:p>
            <a:pPr algn="l"/>
            <a:r>
              <a:rPr lang="en-US" sz="1600" b="1">
                <a:solidFill>
                  <a:srgbClr val="BFD4E0"/>
                </a:solidFill>
                <a:latin typeface="Calibri"/>
                <a:ea typeface="Calibri"/>
              </a:rPr>
              <a:t>PHASE 6  ?  TROUBLESHOOTING</a:t>
            </a:r>
          </a:p>
        </p:txBody>
      </p:sp>
      <p:sp>
        <p:nvSpPr>
          <p:cNvPr id="10183" name="Title"/>
          <p:cNvSpPr/>
          <p:nvPr/>
        </p:nvSpPr>
        <p:spPr>
          <a:xfrm>
            <a:off x="5400000" y="2664000"/>
            <a:ext cx="6480000" cy="1440000"/>
          </a:xfrm>
          <a:prstGeom prst="rect">
            <a:avLst/>
          </a:prstGeom>
          <a:noFill/>
          <a:ln>
            <a:noFill/>
          </a:ln>
        </p:spPr>
        <p:txBody>
          <a:bodyPr anchor="ctr"/>
          <a:lstStyle/>
          <a:p>
            <a:pPr algn="l"/>
            <a:r>
              <a:rPr lang="en-US" sz="4800" b="1">
                <a:solidFill>
                  <a:srgbClr val="FFFFFF"/>
                </a:solidFill>
                <a:latin typeface="Calibri"/>
                <a:ea typeface="Calibri"/>
              </a:rPr>
              <a:t>When Something Looks Off</a:t>
            </a:r>
          </a:p>
        </p:txBody>
      </p:sp>
      <p:sp>
        <p:nvSpPr>
          <p:cNvPr id="10184" name="TitleRule"/>
          <p:cNvSpPr/>
          <p:nvPr/>
        </p:nvSpPr>
        <p:spPr>
          <a:xfrm>
            <a:off x="5400000" y="4176000"/>
            <a:ext cx="1080000" cy="36000"/>
          </a:xfrm>
          <a:prstGeom prst="rect">
            <a:avLst/>
          </a:prstGeom>
          <a:solidFill>
            <a:srgbClr val="4A6776"/>
          </a:solidFill>
          <a:ln>
            <a:noFill/>
          </a:ln>
        </p:spPr>
        <p:txBody>
          <a:bodyPr/>
          <a:lstStyle/>
          <a:p>
            <a:endParaRPr/>
          </a:p>
        </p:txBody>
      </p:sp>
      <p:sp>
        <p:nvSpPr>
          <p:cNvPr id="10185" name="Subtitle"/>
          <p:cNvSpPr/>
          <p:nvPr/>
        </p:nvSpPr>
        <p:spPr>
          <a:xfrm>
            <a:off x="5400000" y="4320000"/>
            <a:ext cx="6480000" cy="900000"/>
          </a:xfrm>
          <a:prstGeom prst="rect">
            <a:avLst/>
          </a:prstGeom>
          <a:noFill/>
          <a:ln>
            <a:noFill/>
          </a:ln>
        </p:spPr>
        <p:txBody>
          <a:bodyPr anchor="ctr"/>
          <a:lstStyle/>
          <a:p>
            <a:pPr algn="l"/>
            <a:r>
              <a:rPr lang="en-US" sz="2000">
                <a:solidFill>
                  <a:srgbClr val="BFD4E0"/>
                </a:solidFill>
                <a:latin typeface="Calibri"/>
                <a:ea typeface="Calibri"/>
              </a:rPr>
              <a:t>Goal: a short checklist for the three most common questions an Owner asks</a:t>
            </a:r>
          </a:p>
        </p:txBody>
      </p:sp>
      <p:sp>
        <p:nvSpPr>
          <p:cNvPr id="10186" name="FooterMeta"/>
          <p:cNvSpPr/>
          <p:nvPr/>
        </p:nvSpPr>
        <p:spPr>
          <a:xfrm>
            <a:off x="720000" y="6336000"/>
            <a:ext cx="10800000" cy="288000"/>
          </a:xfrm>
          <a:prstGeom prst="rect">
            <a:avLst/>
          </a:prstGeom>
          <a:noFill/>
          <a:ln>
            <a:noFill/>
          </a:ln>
        </p:spPr>
        <p:txBody>
          <a:bodyPr anchor="ctr"/>
          <a:lstStyle/>
          <a:p>
            <a:pPr algn="l"/>
            <a:r>
              <a:rPr lang="en-US" sz="1200">
                <a:solidFill>
                  <a:srgbClr val="4A6776"/>
                </a:solidFill>
                <a:latin typeface="Calibri"/>
                <a:ea typeface="Calibri"/>
              </a:rPr>
              <a:t>13  |  Phase 6 Divider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187" name="SideBar"/>
          <p:cNvSpPr/>
          <p:nvPr/>
        </p:nvSpPr>
        <p:spPr>
          <a:xfrm>
            <a:off x="0" y="0"/>
            <a:ext cx="216000" cy="6858000"/>
          </a:xfrm>
          <a:prstGeom prst="rect">
            <a:avLst/>
          </a:prstGeom>
          <a:solidFill>
            <a:srgbClr val="4A6776"/>
          </a:solidFill>
          <a:ln>
            <a:noFill/>
          </a:ln>
        </p:spPr>
        <p:txBody>
          <a:bodyPr/>
          <a:lstStyle/>
          <a:p>
            <a:endParaRPr/>
          </a:p>
        </p:txBody>
      </p:sp>
      <p:sp>
        <p:nvSpPr>
          <p:cNvPr id="10188" name="Eyebrow"/>
          <p:cNvSpPr/>
          <p:nvPr/>
        </p:nvSpPr>
        <p:spPr>
          <a:xfrm>
            <a:off x="576000" y="504000"/>
            <a:ext cx="10800000" cy="288000"/>
          </a:xfrm>
          <a:prstGeom prst="rect">
            <a:avLst/>
          </a:prstGeom>
          <a:noFill/>
          <a:ln>
            <a:noFill/>
          </a:ln>
        </p:spPr>
        <p:txBody>
          <a:bodyPr anchor="ctr"/>
          <a:lstStyle/>
          <a:p>
            <a:pPr algn="l"/>
            <a:r>
              <a:rPr lang="en-US" sz="1300" b="1">
                <a:solidFill>
                  <a:srgbClr val="4A6776"/>
                </a:solidFill>
                <a:latin typeface="Calibri"/>
                <a:ea typeface="Calibri"/>
              </a:rPr>
              <a:t>PHASE 6  ?  TROUBLESHOOTING &amp; SUPPORT</a:t>
            </a:r>
          </a:p>
        </p:txBody>
      </p:sp>
      <p:sp>
        <p:nvSpPr>
          <p:cNvPr id="10189" name="Title"/>
          <p:cNvSpPr/>
          <p:nvPr/>
        </p:nvSpPr>
        <p:spPr>
          <a:xfrm>
            <a:off x="576000" y="756000"/>
            <a:ext cx="10800000" cy="720000"/>
          </a:xfrm>
          <a:prstGeom prst="rect">
            <a:avLst/>
          </a:prstGeom>
          <a:noFill/>
          <a:ln>
            <a:noFill/>
          </a:ln>
        </p:spPr>
        <p:txBody>
          <a:bodyPr anchor="ctr"/>
          <a:lstStyle/>
          <a:p>
            <a:pPr algn="l"/>
            <a:r>
              <a:rPr lang="en-US" sz="3600" b="1">
                <a:solidFill>
                  <a:srgbClr val="0D2C40"/>
                </a:solidFill>
                <a:latin typeface="Calibri"/>
                <a:ea typeface="Calibri"/>
              </a:rPr>
              <a:t>Three Symptoms, Three First Stops</a:t>
            </a:r>
          </a:p>
        </p:txBody>
      </p:sp>
      <p:sp>
        <p:nvSpPr>
          <p:cNvPr id="10190" name="TitleRule"/>
          <p:cNvSpPr/>
          <p:nvPr/>
        </p:nvSpPr>
        <p:spPr>
          <a:xfrm>
            <a:off x="576000" y="1512000"/>
            <a:ext cx="1080000" cy="36000"/>
          </a:xfrm>
          <a:prstGeom prst="rect">
            <a:avLst/>
          </a:prstGeom>
          <a:solidFill>
            <a:srgbClr val="4A6776"/>
          </a:solidFill>
          <a:ln>
            <a:noFill/>
          </a:ln>
        </p:spPr>
        <p:txBody>
          <a:bodyPr/>
          <a:lstStyle/>
          <a:p>
            <a:endParaRPr/>
          </a:p>
        </p:txBody>
      </p:sp>
      <p:sp>
        <p:nvSpPr>
          <p:cNvPr id="10191" name="R1"/>
          <p:cNvSpPr/>
          <p:nvPr/>
        </p:nvSpPr>
        <p:spPr>
          <a:xfrm>
            <a:off x="576000" y="1872000"/>
            <a:ext cx="11088000" cy="1224000"/>
          </a:xfrm>
          <a:prstGeom prst="roundRect">
            <a:avLst/>
          </a:prstGeom>
          <a:solidFill>
            <a:srgbClr val="F4F8FA"/>
          </a:solidFill>
          <a:ln>
            <a:noFill/>
          </a:ln>
        </p:spPr>
        <p:txBody>
          <a:bodyPr/>
          <a:lstStyle/>
          <a:p>
            <a:endParaRPr/>
          </a:p>
        </p:txBody>
      </p:sp>
      <p:sp>
        <p:nvSpPr>
          <p:cNvPr id="10192" name="R1Sym"/>
          <p:cNvSpPr/>
          <p:nvPr/>
        </p:nvSpPr>
        <p:spPr>
          <a:xfrm>
            <a:off x="864000" y="2088000"/>
            <a:ext cx="2520000" cy="792000"/>
          </a:xfrm>
          <a:prstGeom prst="roundRect">
            <a:avLst/>
          </a:prstGeom>
          <a:solidFill>
            <a:srgbClr val="A02C2C"/>
          </a:solidFill>
          <a:ln>
            <a:noFill/>
          </a:ln>
        </p:spPr>
        <p:txBody>
          <a:bodyPr anchor="ctr"/>
          <a:lstStyle/>
          <a:p>
            <a:pPr algn="ctr"/>
            <a:r>
              <a:rPr lang="en-US" sz="2000" b="1">
                <a:solidFill>
                  <a:srgbClr val="FFFFFF"/>
                </a:solidFill>
                <a:latin typeface="Calibri"/>
                <a:ea typeface="Calibri"/>
              </a:rPr>
              <a:t>Missing Sales</a:t>
            </a:r>
          </a:p>
        </p:txBody>
      </p:sp>
      <p:sp>
        <p:nvSpPr>
          <p:cNvPr id="10193" name="R1H"/>
          <p:cNvSpPr/>
          <p:nvPr/>
        </p:nvSpPr>
        <p:spPr>
          <a:xfrm>
            <a:off x="3600000" y="2088000"/>
            <a:ext cx="7560000" cy="360000"/>
          </a:xfrm>
          <a:prstGeom prst="rect">
            <a:avLst/>
          </a:prstGeom>
          <a:noFill/>
          <a:ln>
            <a:noFill/>
          </a:ln>
        </p:spPr>
        <p:txBody>
          <a:bodyPr anchor="ctr"/>
          <a:lstStyle/>
          <a:p>
            <a:pPr algn="l"/>
            <a:r>
              <a:rPr lang="en-US" sz="2200" b="1">
                <a:solidFill>
                  <a:srgbClr val="0D2C40"/>
                </a:solidFill>
                <a:latin typeface="Calibri"/>
                <a:ea typeface="Calibri"/>
              </a:rPr>
              <a:t>Audit Log</a:t>
            </a:r>
          </a:p>
        </p:txBody>
      </p:sp>
      <p:sp>
        <p:nvSpPr>
          <p:cNvPr id="10194" name="R1B"/>
          <p:cNvSpPr/>
          <p:nvPr/>
        </p:nvSpPr>
        <p:spPr>
          <a:xfrm>
            <a:off x="3600000" y="2484000"/>
            <a:ext cx="7560000" cy="576000"/>
          </a:xfrm>
          <a:prstGeom prst="rect">
            <a:avLst/>
          </a:prstGeom>
          <a:noFill/>
          <a:ln>
            <a:noFill/>
          </a:ln>
        </p:spPr>
        <p:txBody>
          <a:bodyPr anchor="t"/>
          <a:lstStyle/>
          <a:p>
            <a:pPr algn="l"/>
            <a:r>
              <a:rPr lang="en-US" sz="1800">
                <a:solidFill>
                  <a:srgbClr val="1F3A4C"/>
                </a:solidFill>
                <a:latin typeface="Calibri"/>
                <a:ea typeface="Calibri"/>
              </a:rPr>
              <a:t>Check whether a staff member deleted or edited a transaction. Every change is timestamped.</a:t>
            </a:r>
          </a:p>
        </p:txBody>
      </p:sp>
      <p:sp>
        <p:nvSpPr>
          <p:cNvPr id="10195" name="R2"/>
          <p:cNvSpPr/>
          <p:nvPr/>
        </p:nvSpPr>
        <p:spPr>
          <a:xfrm>
            <a:off x="576000" y="3204000"/>
            <a:ext cx="11088000" cy="1224000"/>
          </a:xfrm>
          <a:prstGeom prst="roundRect">
            <a:avLst/>
          </a:prstGeom>
          <a:solidFill>
            <a:srgbClr val="F4F8FA"/>
          </a:solidFill>
          <a:ln>
            <a:noFill/>
          </a:ln>
        </p:spPr>
        <p:txBody>
          <a:bodyPr/>
          <a:lstStyle/>
          <a:p>
            <a:endParaRPr/>
          </a:p>
        </p:txBody>
      </p:sp>
      <p:sp>
        <p:nvSpPr>
          <p:cNvPr id="10196" name="R2Sym"/>
          <p:cNvSpPr/>
          <p:nvPr/>
        </p:nvSpPr>
        <p:spPr>
          <a:xfrm>
            <a:off x="864000" y="3420000"/>
            <a:ext cx="2520000" cy="792000"/>
          </a:xfrm>
          <a:prstGeom prst="roundRect">
            <a:avLst/>
          </a:prstGeom>
          <a:solidFill>
            <a:srgbClr val="D4A017"/>
          </a:solidFill>
          <a:ln>
            <a:noFill/>
          </a:ln>
        </p:spPr>
        <p:txBody>
          <a:bodyPr anchor="ctr"/>
          <a:lstStyle/>
          <a:p>
            <a:pPr algn="ctr"/>
            <a:r>
              <a:rPr lang="en-US" sz="2000" b="1">
                <a:solidFill>
                  <a:srgbClr val="FFFFFF"/>
                </a:solidFill>
                <a:latin typeface="Calibri"/>
                <a:ea typeface="Calibri"/>
              </a:rPr>
              <a:t>Incorrect Inventory</a:t>
            </a:r>
          </a:p>
        </p:txBody>
      </p:sp>
      <p:sp>
        <p:nvSpPr>
          <p:cNvPr id="10197" name="R2H"/>
          <p:cNvSpPr/>
          <p:nvPr/>
        </p:nvSpPr>
        <p:spPr>
          <a:xfrm>
            <a:off x="3600000" y="3420000"/>
            <a:ext cx="7560000" cy="360000"/>
          </a:xfrm>
          <a:prstGeom prst="rect">
            <a:avLst/>
          </a:prstGeom>
          <a:noFill/>
          <a:ln>
            <a:noFill/>
          </a:ln>
        </p:spPr>
        <p:txBody>
          <a:bodyPr anchor="ctr"/>
          <a:lstStyle/>
          <a:p>
            <a:pPr algn="l"/>
            <a:r>
              <a:rPr lang="en-US" sz="2200" b="1">
                <a:solidFill>
                  <a:srgbClr val="0D2C40"/>
                </a:solidFill>
                <a:latin typeface="Calibri"/>
                <a:ea typeface="Calibri"/>
              </a:rPr>
              <a:t>Fuel Deliveries</a:t>
            </a:r>
          </a:p>
        </p:txBody>
      </p:sp>
      <p:sp>
        <p:nvSpPr>
          <p:cNvPr id="10198" name="R2B"/>
          <p:cNvSpPr/>
          <p:nvPr/>
        </p:nvSpPr>
        <p:spPr>
          <a:xfrm>
            <a:off x="3600000" y="3816000"/>
            <a:ext cx="7560000" cy="576000"/>
          </a:xfrm>
          <a:prstGeom prst="rect">
            <a:avLst/>
          </a:prstGeom>
          <a:noFill/>
          <a:ln>
            <a:noFill/>
          </a:ln>
        </p:spPr>
        <p:txBody>
          <a:bodyPr anchor="t"/>
          <a:lstStyle/>
          <a:p>
            <a:pPr algn="l"/>
            <a:r>
              <a:rPr lang="en-US" sz="1800">
                <a:solidFill>
                  <a:srgbClr val="1F3A4C"/>
                </a:solidFill>
                <a:latin typeface="Calibri"/>
                <a:ea typeface="Calibri"/>
              </a:rPr>
              <a:t>Confirm every truck has a delivery record. Missing entries push variance into the negative.</a:t>
            </a:r>
          </a:p>
        </p:txBody>
      </p:sp>
      <p:sp>
        <p:nvSpPr>
          <p:cNvPr id="10199" name="R3"/>
          <p:cNvSpPr/>
          <p:nvPr/>
        </p:nvSpPr>
        <p:spPr>
          <a:xfrm>
            <a:off x="576000" y="4536000"/>
            <a:ext cx="11088000" cy="1224000"/>
          </a:xfrm>
          <a:prstGeom prst="roundRect">
            <a:avLst/>
          </a:prstGeom>
          <a:solidFill>
            <a:srgbClr val="F4F8FA"/>
          </a:solidFill>
          <a:ln>
            <a:noFill/>
          </a:ln>
        </p:spPr>
        <p:txBody>
          <a:bodyPr/>
          <a:lstStyle/>
          <a:p>
            <a:endParaRPr/>
          </a:p>
        </p:txBody>
      </p:sp>
      <p:sp>
        <p:nvSpPr>
          <p:cNvPr id="10200" name="R3Sym"/>
          <p:cNvSpPr/>
          <p:nvPr/>
        </p:nvSpPr>
        <p:spPr>
          <a:xfrm>
            <a:off x="864000" y="4752000"/>
            <a:ext cx="2520000" cy="792000"/>
          </a:xfrm>
          <a:prstGeom prst="roundRect">
            <a:avLst/>
          </a:prstGeom>
          <a:solidFill>
            <a:srgbClr val="1976A0"/>
          </a:solidFill>
          <a:ln>
            <a:noFill/>
          </a:ln>
        </p:spPr>
        <p:txBody>
          <a:bodyPr anchor="ctr"/>
          <a:lstStyle/>
          <a:p>
            <a:pPr algn="ctr"/>
            <a:r>
              <a:rPr lang="en-US" sz="2000" b="1">
                <a:solidFill>
                  <a:srgbClr val="FFFFFF"/>
                </a:solidFill>
                <a:latin typeface="Calibri"/>
                <a:ea typeface="Calibri"/>
              </a:rPr>
              <a:t>No Alerts</a:t>
            </a:r>
          </a:p>
        </p:txBody>
      </p:sp>
      <p:sp>
        <p:nvSpPr>
          <p:cNvPr id="10201" name="R3H"/>
          <p:cNvSpPr/>
          <p:nvPr/>
        </p:nvSpPr>
        <p:spPr>
          <a:xfrm>
            <a:off x="3600000" y="4752000"/>
            <a:ext cx="7560000" cy="360000"/>
          </a:xfrm>
          <a:prstGeom prst="rect">
            <a:avLst/>
          </a:prstGeom>
          <a:noFill/>
          <a:ln>
            <a:noFill/>
          </a:ln>
        </p:spPr>
        <p:txBody>
          <a:bodyPr anchor="ctr"/>
          <a:lstStyle/>
          <a:p>
            <a:pPr algn="l"/>
            <a:r>
              <a:rPr lang="en-US" sz="2200" b="1">
                <a:solidFill>
                  <a:srgbClr val="0D2C40"/>
                </a:solidFill>
                <a:latin typeface="Calibri"/>
                <a:ea typeface="Calibri"/>
              </a:rPr>
              <a:t>Telegram Settings</a:t>
            </a:r>
          </a:p>
        </p:txBody>
      </p:sp>
      <p:sp>
        <p:nvSpPr>
          <p:cNvPr id="10202" name="R3B"/>
          <p:cNvSpPr/>
          <p:nvPr/>
        </p:nvSpPr>
        <p:spPr>
          <a:xfrm>
            <a:off x="3600000" y="5148000"/>
            <a:ext cx="7560000" cy="576000"/>
          </a:xfrm>
          <a:prstGeom prst="rect">
            <a:avLst/>
          </a:prstGeom>
          <a:noFill/>
          <a:ln>
            <a:noFill/>
          </a:ln>
        </p:spPr>
        <p:txBody>
          <a:bodyPr anchor="t"/>
          <a:lstStyle/>
          <a:p>
            <a:pPr algn="l"/>
            <a:r>
              <a:rPr lang="en-US" sz="1800">
                <a:solidFill>
                  <a:srgbClr val="1F3A4C"/>
                </a:solidFill>
                <a:latin typeface="Calibri"/>
                <a:ea typeface="Calibri"/>
              </a:rPr>
              <a:t>Validate the Token has not expired and the Chat ID still matches the owner's Telegram account.</a:t>
            </a:r>
          </a:p>
        </p:txBody>
      </p:sp>
      <p:sp>
        <p:nvSpPr>
          <p:cNvPr id="10203" name="FooterMeta"/>
          <p:cNvSpPr/>
          <p:nvPr/>
        </p:nvSpPr>
        <p:spPr>
          <a:xfrm>
            <a:off x="576000" y="6336000"/>
            <a:ext cx="10800000" cy="288000"/>
          </a:xfrm>
          <a:prstGeom prst="rect">
            <a:avLst/>
          </a:prstGeom>
          <a:noFill/>
          <a:ln>
            <a:noFill/>
          </a:ln>
        </p:spPr>
        <p:txBody>
          <a:bodyPr anchor="ctr"/>
          <a:lstStyle/>
          <a:p>
            <a:pPr algn="l"/>
            <a:r>
              <a:rPr lang="en-US" sz="1200">
                <a:solidFill>
                  <a:srgbClr val="8FA8B5"/>
                </a:solidFill>
                <a:latin typeface="Calibri"/>
                <a:ea typeface="Calibri"/>
              </a:rPr>
              <a:t>14  |  Phase 6 ? Troubleshooting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D2C40"/>
        </a:solidFill>
        <a:effectLst/>
      </p:bgPr>
    </p:bg>
    <p:spTree>
      <p:nvGrpSpPr>
        <p:cNvPr id="1" name=""/>
        <p:cNvGrpSpPr/>
        <p:nvPr/>
      </p:nvGrpSpPr>
      <p:grpSpPr>
        <a:xfrm>
          <a:off x="0" y="0"/>
          <a:ext cx="0" cy="0"/>
          <a:chOff x="0" y="0"/>
          <a:chExt cx="0" cy="0"/>
        </a:xfrm>
      </p:grpSpPr>
      <p:sp>
        <p:nvSpPr>
          <p:cNvPr id="10204" name="AccentBar"/>
          <p:cNvSpPr/>
          <p:nvPr/>
        </p:nvSpPr>
        <p:spPr>
          <a:xfrm>
            <a:off x="0" y="0"/>
            <a:ext cx="12193200" cy="144000"/>
          </a:xfrm>
          <a:prstGeom prst="rect">
            <a:avLst/>
          </a:prstGeom>
          <a:solidFill>
            <a:srgbClr val="F2A900"/>
          </a:solidFill>
          <a:ln>
            <a:noFill/>
          </a:ln>
        </p:spPr>
        <p:txBody>
          <a:bodyPr/>
          <a:lstStyle/>
          <a:p>
            <a:endParaRPr/>
          </a:p>
        </p:txBody>
      </p:sp>
      <p:sp>
        <p:nvSpPr>
          <p:cNvPr id="10205" name="Eyebrow"/>
          <p:cNvSpPr/>
          <p:nvPr/>
        </p:nvSpPr>
        <p:spPr>
          <a:xfrm>
            <a:off x="720000" y="1224000"/>
            <a:ext cx="10800000" cy="360000"/>
          </a:xfrm>
          <a:prstGeom prst="rect">
            <a:avLst/>
          </a:prstGeom>
          <a:noFill/>
          <a:ln>
            <a:noFill/>
          </a:ln>
        </p:spPr>
        <p:txBody>
          <a:bodyPr anchor="ctr"/>
          <a:lstStyle/>
          <a:p>
            <a:pPr algn="l"/>
            <a:r>
              <a:rPr lang="en-US" sz="1600" b="1">
                <a:solidFill>
                  <a:srgbClr val="F2A900"/>
                </a:solidFill>
                <a:latin typeface="Calibri"/>
                <a:ea typeface="Calibri"/>
              </a:rPr>
              <a:t>FINAL PRO-TIP</a:t>
            </a:r>
          </a:p>
        </p:txBody>
      </p:sp>
      <p:sp>
        <p:nvSpPr>
          <p:cNvPr id="10206" name="Title"/>
          <p:cNvSpPr/>
          <p:nvPr/>
        </p:nvSpPr>
        <p:spPr>
          <a:xfrm>
            <a:off x="720000" y="1584000"/>
            <a:ext cx="10800000" cy="1080000"/>
          </a:xfrm>
          <a:prstGeom prst="rect">
            <a:avLst/>
          </a:prstGeom>
          <a:noFill/>
          <a:ln>
            <a:noFill/>
          </a:ln>
        </p:spPr>
        <p:txBody>
          <a:bodyPr anchor="ctr"/>
          <a:lstStyle/>
          <a:p>
            <a:pPr algn="l"/>
            <a:r>
              <a:rPr lang="en-US" sz="5400" b="1">
                <a:solidFill>
                  <a:srgbClr val="FFFFFF"/>
                </a:solidFill>
                <a:latin typeface="Calibri"/>
                <a:ea typeface="Calibri"/>
              </a:rPr>
              <a:t>Same Time, Every Night</a:t>
            </a:r>
          </a:p>
        </p:txBody>
      </p:sp>
      <p:sp>
        <p:nvSpPr>
          <p:cNvPr id="10207" name="TitleRule"/>
          <p:cNvSpPr/>
          <p:nvPr/>
        </p:nvSpPr>
        <p:spPr>
          <a:xfrm>
            <a:off x="720000" y="2736000"/>
            <a:ext cx="1440000" cy="36000"/>
          </a:xfrm>
          <a:prstGeom prst="rect">
            <a:avLst/>
          </a:prstGeom>
          <a:solidFill>
            <a:srgbClr val="F2A900"/>
          </a:solidFill>
          <a:ln>
            <a:noFill/>
          </a:ln>
        </p:spPr>
        <p:txBody>
          <a:bodyPr/>
          <a:lstStyle/>
          <a:p>
            <a:endParaRPr/>
          </a:p>
        </p:txBody>
      </p:sp>
      <p:sp>
        <p:nvSpPr>
          <p:cNvPr id="10208" name="Quote"/>
          <p:cNvSpPr/>
          <p:nvPr/>
        </p:nvSpPr>
        <p:spPr>
          <a:xfrm>
            <a:off x="720000" y="3024000"/>
            <a:ext cx="10800000" cy="1080000"/>
          </a:xfrm>
          <a:prstGeom prst="rect">
            <a:avLst/>
          </a:prstGeom>
          <a:noFill/>
          <a:ln>
            <a:noFill/>
          </a:ln>
        </p:spPr>
        <p:txBody>
          <a:bodyPr anchor="t"/>
          <a:lstStyle/>
          <a:p>
            <a:pPr algn="l"/>
            <a:r>
              <a:rPr lang="en-US" sz="2400">
                <a:solidFill>
                  <a:srgbClr val="BFD4E0"/>
                </a:solidFill>
                <a:latin typeface="Calibri"/>
                <a:ea typeface="Calibri"/>
              </a:rPr>
              <a:t>Run Tank Dipping at the same time every night ? for example 10:00 PM ? for the most accurate Variance reports.</a:t>
            </a:r>
          </a:p>
        </p:txBody>
      </p:sp>
      <p:sp>
        <p:nvSpPr>
          <p:cNvPr id="10209" name="K1"/>
          <p:cNvSpPr/>
          <p:nvPr/>
        </p:nvSpPr>
        <p:spPr>
          <a:xfrm>
            <a:off x="720000" y="4464000"/>
            <a:ext cx="3456000" cy="1296000"/>
          </a:xfrm>
          <a:prstGeom prst="roundRect">
            <a:avLst/>
          </a:prstGeom>
          <a:solidFill>
            <a:srgbClr val="15446B"/>
          </a:solidFill>
          <a:ln>
            <a:noFill/>
          </a:ln>
        </p:spPr>
        <p:txBody>
          <a:bodyPr/>
          <a:lstStyle/>
          <a:p>
            <a:endParaRPr/>
          </a:p>
        </p:txBody>
      </p:sp>
      <p:sp>
        <p:nvSpPr>
          <p:cNvPr id="10210" name="K1H"/>
          <p:cNvSpPr/>
          <p:nvPr/>
        </p:nvSpPr>
        <p:spPr>
          <a:xfrm>
            <a:off x="936000" y="4608000"/>
            <a:ext cx="3024000" cy="360000"/>
          </a:xfrm>
          <a:prstGeom prst="rect">
            <a:avLst/>
          </a:prstGeom>
          <a:noFill/>
          <a:ln>
            <a:noFill/>
          </a:ln>
        </p:spPr>
        <p:txBody>
          <a:bodyPr anchor="ctr"/>
          <a:lstStyle/>
          <a:p>
            <a:pPr algn="l"/>
            <a:r>
              <a:rPr lang="en-US" sz="2000" b="1">
                <a:solidFill>
                  <a:srgbClr val="F2A900"/>
                </a:solidFill>
                <a:latin typeface="Calibri"/>
                <a:ea typeface="Calibri"/>
              </a:rPr>
              <a:t>Secure first</a:t>
            </a:r>
          </a:p>
        </p:txBody>
      </p:sp>
      <p:sp>
        <p:nvSpPr>
          <p:cNvPr id="10211" name="K1B"/>
          <p:cNvSpPr/>
          <p:nvPr/>
        </p:nvSpPr>
        <p:spPr>
          <a:xfrm>
            <a:off x="936000" y="4968000"/>
            <a:ext cx="3024000" cy="720000"/>
          </a:xfrm>
          <a:prstGeom prst="rect">
            <a:avLst/>
          </a:prstGeom>
          <a:noFill/>
          <a:ln>
            <a:noFill/>
          </a:ln>
        </p:spPr>
        <p:txBody>
          <a:bodyPr anchor="t"/>
          <a:lstStyle/>
          <a:p>
            <a:pPr algn="l"/>
            <a:r>
              <a:rPr lang="en-US" sz="1600">
                <a:solidFill>
                  <a:srgbClr val="FFFFFF"/>
                </a:solidFill>
                <a:latin typeface="Calibri"/>
                <a:ea typeface="Calibri"/>
              </a:rPr>
              <a:t>Change defaults before any staff log in.</a:t>
            </a:r>
          </a:p>
        </p:txBody>
      </p:sp>
      <p:sp>
        <p:nvSpPr>
          <p:cNvPr id="10212" name="K2"/>
          <p:cNvSpPr/>
          <p:nvPr/>
        </p:nvSpPr>
        <p:spPr>
          <a:xfrm>
            <a:off x="4392000" y="4464000"/>
            <a:ext cx="3456000" cy="1296000"/>
          </a:xfrm>
          <a:prstGeom prst="roundRect">
            <a:avLst/>
          </a:prstGeom>
          <a:solidFill>
            <a:srgbClr val="15446B"/>
          </a:solidFill>
          <a:ln>
            <a:noFill/>
          </a:ln>
        </p:spPr>
        <p:txBody>
          <a:bodyPr/>
          <a:lstStyle/>
          <a:p>
            <a:endParaRPr/>
          </a:p>
        </p:txBody>
      </p:sp>
      <p:sp>
        <p:nvSpPr>
          <p:cNvPr id="10213" name="K2H"/>
          <p:cNvSpPr/>
          <p:nvPr/>
        </p:nvSpPr>
        <p:spPr>
          <a:xfrm>
            <a:off x="4608000" y="4608000"/>
            <a:ext cx="3024000" cy="360000"/>
          </a:xfrm>
          <a:prstGeom prst="rect">
            <a:avLst/>
          </a:prstGeom>
          <a:noFill/>
          <a:ln>
            <a:noFill/>
          </a:ln>
        </p:spPr>
        <p:txBody>
          <a:bodyPr anchor="ctr"/>
          <a:lstStyle/>
          <a:p>
            <a:pPr algn="l"/>
            <a:r>
              <a:rPr lang="en-US" sz="2000" b="1">
                <a:solidFill>
                  <a:srgbClr val="F2A900"/>
                </a:solidFill>
                <a:latin typeface="Calibri"/>
                <a:ea typeface="Calibri"/>
              </a:rPr>
              <a:t>Model accurately</a:t>
            </a:r>
          </a:p>
        </p:txBody>
      </p:sp>
      <p:sp>
        <p:nvSpPr>
          <p:cNvPr id="10214" name="K2B"/>
          <p:cNvSpPr/>
          <p:nvPr/>
        </p:nvSpPr>
        <p:spPr>
          <a:xfrm>
            <a:off x="4608000" y="4968000"/>
            <a:ext cx="3024000" cy="720000"/>
          </a:xfrm>
          <a:prstGeom prst="rect">
            <a:avLst/>
          </a:prstGeom>
          <a:noFill/>
          <a:ln>
            <a:noFill/>
          </a:ln>
        </p:spPr>
        <p:txBody>
          <a:bodyPr anchor="t"/>
          <a:lstStyle/>
          <a:p>
            <a:pPr algn="l"/>
            <a:r>
              <a:rPr lang="en-US" sz="1600">
                <a:solidFill>
                  <a:srgbClr val="FFFFFF"/>
                </a:solidFill>
                <a:latin typeface="Calibri"/>
                <a:ea typeface="Calibri"/>
              </a:rPr>
              <a:t>Stations to fuel types to tanks to nozzles, in that order.</a:t>
            </a:r>
          </a:p>
        </p:txBody>
      </p:sp>
      <p:sp>
        <p:nvSpPr>
          <p:cNvPr id="10215" name="K3"/>
          <p:cNvSpPr/>
          <p:nvPr/>
        </p:nvSpPr>
        <p:spPr>
          <a:xfrm>
            <a:off x="8064000" y="4464000"/>
            <a:ext cx="3456000" cy="1296000"/>
          </a:xfrm>
          <a:prstGeom prst="roundRect">
            <a:avLst/>
          </a:prstGeom>
          <a:solidFill>
            <a:srgbClr val="15446B"/>
          </a:solidFill>
          <a:ln>
            <a:noFill/>
          </a:ln>
        </p:spPr>
        <p:txBody>
          <a:bodyPr/>
          <a:lstStyle/>
          <a:p>
            <a:endParaRPr/>
          </a:p>
        </p:txBody>
      </p:sp>
      <p:sp>
        <p:nvSpPr>
          <p:cNvPr id="10216" name="K3H"/>
          <p:cNvSpPr/>
          <p:nvPr/>
        </p:nvSpPr>
        <p:spPr>
          <a:xfrm>
            <a:off x="8280000" y="4608000"/>
            <a:ext cx="3024000" cy="360000"/>
          </a:xfrm>
          <a:prstGeom prst="rect">
            <a:avLst/>
          </a:prstGeom>
          <a:noFill/>
          <a:ln>
            <a:noFill/>
          </a:ln>
        </p:spPr>
        <p:txBody>
          <a:bodyPr anchor="ctr"/>
          <a:lstStyle/>
          <a:p>
            <a:pPr algn="l"/>
            <a:r>
              <a:rPr lang="en-US" sz="2000" b="1">
                <a:solidFill>
                  <a:srgbClr val="F2A900"/>
                </a:solidFill>
                <a:latin typeface="Calibri"/>
                <a:ea typeface="Calibri"/>
              </a:rPr>
              <a:t>Audit ruthlessly</a:t>
            </a:r>
          </a:p>
        </p:txBody>
      </p:sp>
      <p:sp>
        <p:nvSpPr>
          <p:cNvPr id="10217" name="K3B"/>
          <p:cNvSpPr/>
          <p:nvPr/>
        </p:nvSpPr>
        <p:spPr>
          <a:xfrm>
            <a:off x="8280000" y="4968000"/>
            <a:ext cx="3024000" cy="720000"/>
          </a:xfrm>
          <a:prstGeom prst="rect">
            <a:avLst/>
          </a:prstGeom>
          <a:noFill/>
          <a:ln>
            <a:noFill/>
          </a:ln>
        </p:spPr>
        <p:txBody>
          <a:bodyPr anchor="t"/>
          <a:lstStyle/>
          <a:p>
            <a:pPr algn="l"/>
            <a:r>
              <a:rPr lang="en-US" sz="1600">
                <a:solidFill>
                  <a:srgbClr val="FFFFFF"/>
                </a:solidFill>
                <a:latin typeface="Calibri"/>
                <a:ea typeface="Calibri"/>
              </a:rPr>
              <a:t>Tank dipping plus variance, every night.</a:t>
            </a:r>
          </a:p>
        </p:txBody>
      </p:sp>
      <p:sp>
        <p:nvSpPr>
          <p:cNvPr id="10218" name="FooterMeta"/>
          <p:cNvSpPr/>
          <p:nvPr/>
        </p:nvSpPr>
        <p:spPr>
          <a:xfrm>
            <a:off x="720000" y="6336000"/>
            <a:ext cx="10800000" cy="288000"/>
          </a:xfrm>
          <a:prstGeom prst="rect">
            <a:avLst/>
          </a:prstGeom>
          <a:noFill/>
          <a:ln>
            <a:noFill/>
          </a:ln>
        </p:spPr>
        <p:txBody>
          <a:bodyPr anchor="ctr"/>
          <a:lstStyle/>
          <a:p>
            <a:pPr algn="l"/>
            <a:r>
              <a:rPr lang="en-US" sz="1200">
                <a:solidFill>
                  <a:srgbClr val="4A6776"/>
                </a:solidFill>
                <a:latin typeface="Calibri"/>
                <a:ea typeface="Calibri"/>
              </a:rPr>
              <a:t>15  |  Wrap-up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07" name="SideBar"/>
          <p:cNvSpPr/>
          <p:nvPr/>
        </p:nvSpPr>
        <p:spPr>
          <a:xfrm>
            <a:off x="0" y="0"/>
            <a:ext cx="216000" cy="6858000"/>
          </a:xfrm>
          <a:prstGeom prst="rect">
            <a:avLst/>
          </a:prstGeom>
          <a:solidFill>
            <a:srgbClr val="0D2C40"/>
          </a:solidFill>
          <a:ln>
            <a:noFill/>
          </a:ln>
        </p:spPr>
        <p:txBody>
          <a:bodyPr/>
          <a:lstStyle/>
          <a:p>
            <a:endParaRPr/>
          </a:p>
        </p:txBody>
      </p:sp>
      <p:sp>
        <p:nvSpPr>
          <p:cNvPr id="10008" name="Eyebrow"/>
          <p:cNvSpPr/>
          <p:nvPr/>
        </p:nvSpPr>
        <p:spPr>
          <a:xfrm>
            <a:off x="576000" y="504000"/>
            <a:ext cx="7200000" cy="324000"/>
          </a:xfrm>
          <a:prstGeom prst="rect">
            <a:avLst/>
          </a:prstGeom>
          <a:noFill/>
          <a:ln>
            <a:noFill/>
          </a:ln>
        </p:spPr>
        <p:txBody>
          <a:bodyPr anchor="ctr"/>
          <a:lstStyle/>
          <a:p>
            <a:pPr algn="l"/>
            <a:r>
              <a:rPr lang="en-US" sz="1400" b="1">
                <a:solidFill>
                  <a:srgbClr val="F2A900"/>
                </a:solidFill>
                <a:latin typeface="Calibri"/>
                <a:ea typeface="Calibri"/>
              </a:rPr>
              <a:t>AGENDA</a:t>
            </a:r>
          </a:p>
        </p:txBody>
      </p:sp>
      <p:sp>
        <p:nvSpPr>
          <p:cNvPr id="10009" name="Title"/>
          <p:cNvSpPr/>
          <p:nvPr/>
        </p:nvSpPr>
        <p:spPr>
          <a:xfrm>
            <a:off x="576000" y="792000"/>
            <a:ext cx="10800000" cy="720000"/>
          </a:xfrm>
          <a:prstGeom prst="rect">
            <a:avLst/>
          </a:prstGeom>
          <a:noFill/>
          <a:ln>
            <a:noFill/>
          </a:ln>
        </p:spPr>
        <p:txBody>
          <a:bodyPr anchor="ctr"/>
          <a:lstStyle/>
          <a:p>
            <a:pPr algn="l"/>
            <a:r>
              <a:rPr lang="en-US" sz="4000" b="1">
                <a:solidFill>
                  <a:srgbClr val="0D2C40"/>
                </a:solidFill>
                <a:latin typeface="Calibri"/>
                <a:ea typeface="Calibri"/>
              </a:rPr>
              <a:t>Six Phases, One Workflow</a:t>
            </a:r>
          </a:p>
        </p:txBody>
      </p:sp>
      <p:sp>
        <p:nvSpPr>
          <p:cNvPr id="10010" name="TitleRule"/>
          <p:cNvSpPr/>
          <p:nvPr/>
        </p:nvSpPr>
        <p:spPr>
          <a:xfrm>
            <a:off x="576000" y="1584000"/>
            <a:ext cx="1080000" cy="36000"/>
          </a:xfrm>
          <a:prstGeom prst="rect">
            <a:avLst/>
          </a:prstGeom>
          <a:solidFill>
            <a:srgbClr val="F2A900"/>
          </a:solidFill>
          <a:ln>
            <a:noFill/>
          </a:ln>
        </p:spPr>
        <p:txBody>
          <a:bodyPr/>
          <a:lstStyle/>
          <a:p>
            <a:endParaRPr/>
          </a:p>
        </p:txBody>
      </p:sp>
      <p:sp>
        <p:nvSpPr>
          <p:cNvPr id="10011" name="P1Num"/>
          <p:cNvSpPr/>
          <p:nvPr/>
        </p:nvSpPr>
        <p:spPr>
          <a:xfrm>
            <a:off x="576000" y="1872000"/>
            <a:ext cx="504000" cy="504000"/>
          </a:xfrm>
          <a:prstGeom prst="roundRect">
            <a:avLst/>
          </a:prstGeom>
          <a:solidFill>
            <a:srgbClr val="0D2C40"/>
          </a:solidFill>
          <a:ln>
            <a:noFill/>
          </a:ln>
        </p:spPr>
        <p:txBody>
          <a:bodyPr anchor="ctr"/>
          <a:lstStyle/>
          <a:p>
            <a:pPr algn="ctr"/>
            <a:r>
              <a:rPr lang="en-US" sz="2200" b="1">
                <a:solidFill>
                  <a:srgbClr val="FFFFFF"/>
                </a:solidFill>
                <a:latin typeface="Calibri"/>
                <a:ea typeface="Calibri"/>
              </a:rPr>
              <a:t>1</a:t>
            </a:r>
          </a:p>
        </p:txBody>
      </p:sp>
      <p:sp>
        <p:nvSpPr>
          <p:cNvPr id="10012" name="P1H"/>
          <p:cNvSpPr/>
          <p:nvPr/>
        </p:nvSpPr>
        <p:spPr>
          <a:xfrm>
            <a:off x="1224000" y="1872000"/>
            <a:ext cx="4320000" cy="360000"/>
          </a:xfrm>
          <a:prstGeom prst="rect">
            <a:avLst/>
          </a:prstGeom>
          <a:noFill/>
          <a:ln>
            <a:noFill/>
          </a:ln>
        </p:spPr>
        <p:txBody>
          <a:bodyPr anchor="ctr"/>
          <a:lstStyle/>
          <a:p>
            <a:pPr algn="l"/>
            <a:r>
              <a:rPr lang="en-US" sz="2000" b="1">
                <a:solidFill>
                  <a:srgbClr val="0D2C40"/>
                </a:solidFill>
                <a:latin typeface="Calibri"/>
                <a:ea typeface="Calibri"/>
              </a:rPr>
              <a:t>Security &amp; Personalization</a:t>
            </a:r>
          </a:p>
        </p:txBody>
      </p:sp>
      <p:sp>
        <p:nvSpPr>
          <p:cNvPr id="10013" name="P1S"/>
          <p:cNvSpPr/>
          <p:nvPr/>
        </p:nvSpPr>
        <p:spPr>
          <a:xfrm>
            <a:off x="1224000" y="2268000"/>
            <a:ext cx="4320000" cy="540000"/>
          </a:xfrm>
          <a:prstGeom prst="rect">
            <a:avLst/>
          </a:prstGeom>
          <a:noFill/>
          <a:ln>
            <a:noFill/>
          </a:ln>
        </p:spPr>
        <p:txBody>
          <a:bodyPr anchor="ctr"/>
          <a:lstStyle/>
          <a:p>
            <a:pPr algn="l"/>
            <a:r>
              <a:rPr lang="en-US" sz="1400">
                <a:solidFill>
                  <a:srgbClr val="4A6776"/>
                </a:solidFill>
                <a:latin typeface="Calibri"/>
                <a:ea typeface="Calibri"/>
              </a:rPr>
              <a:t>First 10 minutes: lock the account, set the brand</a:t>
            </a:r>
          </a:p>
        </p:txBody>
      </p:sp>
      <p:sp>
        <p:nvSpPr>
          <p:cNvPr id="10014" name="P2Num"/>
          <p:cNvSpPr/>
          <p:nvPr/>
        </p:nvSpPr>
        <p:spPr>
          <a:xfrm>
            <a:off x="6120000" y="1872000"/>
            <a:ext cx="504000" cy="504000"/>
          </a:xfrm>
          <a:prstGeom prst="roundRect">
            <a:avLst/>
          </a:prstGeom>
          <a:solidFill>
            <a:srgbClr val="1976A0"/>
          </a:solidFill>
          <a:ln>
            <a:noFill/>
          </a:ln>
        </p:spPr>
        <p:txBody>
          <a:bodyPr anchor="ctr"/>
          <a:lstStyle/>
          <a:p>
            <a:pPr algn="ctr"/>
            <a:r>
              <a:rPr lang="en-US" sz="2200" b="1">
                <a:solidFill>
                  <a:srgbClr val="FFFFFF"/>
                </a:solidFill>
                <a:latin typeface="Calibri"/>
                <a:ea typeface="Calibri"/>
              </a:rPr>
              <a:t>2</a:t>
            </a:r>
          </a:p>
        </p:txBody>
      </p:sp>
      <p:sp>
        <p:nvSpPr>
          <p:cNvPr id="10015" name="P2H"/>
          <p:cNvSpPr/>
          <p:nvPr/>
        </p:nvSpPr>
        <p:spPr>
          <a:xfrm>
            <a:off x="6768000" y="1872000"/>
            <a:ext cx="4680000" cy="360000"/>
          </a:xfrm>
          <a:prstGeom prst="rect">
            <a:avLst/>
          </a:prstGeom>
          <a:noFill/>
          <a:ln>
            <a:noFill/>
          </a:ln>
        </p:spPr>
        <p:txBody>
          <a:bodyPr anchor="ctr"/>
          <a:lstStyle/>
          <a:p>
            <a:pPr algn="l"/>
            <a:r>
              <a:rPr lang="en-US" sz="2000" b="1">
                <a:solidFill>
                  <a:srgbClr val="0D2C40"/>
                </a:solidFill>
                <a:latin typeface="Calibri"/>
                <a:ea typeface="Calibri"/>
              </a:rPr>
              <a:t>Telegram Connectivity</a:t>
            </a:r>
          </a:p>
        </p:txBody>
      </p:sp>
      <p:sp>
        <p:nvSpPr>
          <p:cNvPr id="10016" name="P2S"/>
          <p:cNvSpPr/>
          <p:nvPr/>
        </p:nvSpPr>
        <p:spPr>
          <a:xfrm>
            <a:off x="6768000" y="2268000"/>
            <a:ext cx="4680000" cy="540000"/>
          </a:xfrm>
          <a:prstGeom prst="rect">
            <a:avLst/>
          </a:prstGeom>
          <a:noFill/>
          <a:ln>
            <a:noFill/>
          </a:ln>
        </p:spPr>
        <p:txBody>
          <a:bodyPr anchor="ctr"/>
          <a:lstStyle/>
          <a:p>
            <a:pPr algn="l"/>
            <a:r>
              <a:rPr lang="en-US" sz="1400">
                <a:solidFill>
                  <a:srgbClr val="4A6776"/>
                </a:solidFill>
                <a:latin typeface="Calibri"/>
                <a:ea typeface="Calibri"/>
              </a:rPr>
              <a:t>Bot, token, chat ID. Sales and stock alerts on phone</a:t>
            </a:r>
          </a:p>
        </p:txBody>
      </p:sp>
      <p:sp>
        <p:nvSpPr>
          <p:cNvPr id="10017" name="P3Num"/>
          <p:cNvSpPr/>
          <p:nvPr/>
        </p:nvSpPr>
        <p:spPr>
          <a:xfrm>
            <a:off x="576000" y="3096000"/>
            <a:ext cx="504000" cy="504000"/>
          </a:xfrm>
          <a:prstGeom prst="roundRect">
            <a:avLst/>
          </a:prstGeom>
          <a:solidFill>
            <a:srgbClr val="D4A017"/>
          </a:solidFill>
          <a:ln>
            <a:noFill/>
          </a:ln>
        </p:spPr>
        <p:txBody>
          <a:bodyPr anchor="ctr"/>
          <a:lstStyle/>
          <a:p>
            <a:pPr algn="ctr"/>
            <a:r>
              <a:rPr lang="en-US" sz="2200" b="1">
                <a:solidFill>
                  <a:srgbClr val="FFFFFF"/>
                </a:solidFill>
                <a:latin typeface="Calibri"/>
                <a:ea typeface="Calibri"/>
              </a:rPr>
              <a:t>3</a:t>
            </a:r>
          </a:p>
        </p:txBody>
      </p:sp>
      <p:sp>
        <p:nvSpPr>
          <p:cNvPr id="10018" name="P3H"/>
          <p:cNvSpPr/>
          <p:nvPr/>
        </p:nvSpPr>
        <p:spPr>
          <a:xfrm>
            <a:off x="1224000" y="3096000"/>
            <a:ext cx="4320000" cy="360000"/>
          </a:xfrm>
          <a:prstGeom prst="rect">
            <a:avLst/>
          </a:prstGeom>
          <a:noFill/>
          <a:ln>
            <a:noFill/>
          </a:ln>
        </p:spPr>
        <p:txBody>
          <a:bodyPr anchor="ctr"/>
          <a:lstStyle/>
          <a:p>
            <a:pPr algn="l"/>
            <a:r>
              <a:rPr lang="en-US" sz="2000" b="1">
                <a:solidFill>
                  <a:srgbClr val="0D2C40"/>
                </a:solidFill>
                <a:latin typeface="Calibri"/>
                <a:ea typeface="Calibri"/>
              </a:rPr>
              <a:t>Digital Twin Setup</a:t>
            </a:r>
          </a:p>
        </p:txBody>
      </p:sp>
      <p:sp>
        <p:nvSpPr>
          <p:cNvPr id="10019" name="P3S"/>
          <p:cNvSpPr/>
          <p:nvPr/>
        </p:nvSpPr>
        <p:spPr>
          <a:xfrm>
            <a:off x="1224000" y="3492000"/>
            <a:ext cx="4320000" cy="540000"/>
          </a:xfrm>
          <a:prstGeom prst="rect">
            <a:avLst/>
          </a:prstGeom>
          <a:noFill/>
          <a:ln>
            <a:noFill/>
          </a:ln>
        </p:spPr>
        <p:txBody>
          <a:bodyPr anchor="ctr"/>
          <a:lstStyle/>
          <a:p>
            <a:pPr algn="l"/>
            <a:r>
              <a:rPr lang="en-US" sz="1400">
                <a:solidFill>
                  <a:srgbClr val="4A6776"/>
                </a:solidFill>
                <a:latin typeface="Calibri"/>
                <a:ea typeface="Calibri"/>
              </a:rPr>
              <a:t>Stations to fuel types to tanks to nozzles. Order matters</a:t>
            </a:r>
          </a:p>
        </p:txBody>
      </p:sp>
      <p:sp>
        <p:nvSpPr>
          <p:cNvPr id="10020" name="P4Num"/>
          <p:cNvSpPr/>
          <p:nvPr/>
        </p:nvSpPr>
        <p:spPr>
          <a:xfrm>
            <a:off x="6120000" y="3096000"/>
            <a:ext cx="504000" cy="504000"/>
          </a:xfrm>
          <a:prstGeom prst="roundRect">
            <a:avLst/>
          </a:prstGeom>
          <a:solidFill>
            <a:srgbClr val="C66A1F"/>
          </a:solidFill>
          <a:ln>
            <a:noFill/>
          </a:ln>
        </p:spPr>
        <p:txBody>
          <a:bodyPr anchor="ctr"/>
          <a:lstStyle/>
          <a:p>
            <a:pPr algn="ctr"/>
            <a:r>
              <a:rPr lang="en-US" sz="2200" b="1">
                <a:solidFill>
                  <a:srgbClr val="FFFFFF"/>
                </a:solidFill>
                <a:latin typeface="Calibri"/>
                <a:ea typeface="Calibri"/>
              </a:rPr>
              <a:t>4</a:t>
            </a:r>
          </a:p>
        </p:txBody>
      </p:sp>
      <p:sp>
        <p:nvSpPr>
          <p:cNvPr id="10021" name="P4H"/>
          <p:cNvSpPr/>
          <p:nvPr/>
        </p:nvSpPr>
        <p:spPr>
          <a:xfrm>
            <a:off x="6768000" y="3096000"/>
            <a:ext cx="4680000" cy="360000"/>
          </a:xfrm>
          <a:prstGeom prst="rect">
            <a:avLst/>
          </a:prstGeom>
          <a:noFill/>
          <a:ln>
            <a:noFill/>
          </a:ln>
        </p:spPr>
        <p:txBody>
          <a:bodyPr anchor="ctr"/>
          <a:lstStyle/>
          <a:p>
            <a:pPr algn="l"/>
            <a:r>
              <a:rPr lang="en-US" sz="2000" b="1">
                <a:solidFill>
                  <a:srgbClr val="0D2C40"/>
                </a:solidFill>
                <a:latin typeface="Calibri"/>
                <a:ea typeface="Calibri"/>
              </a:rPr>
              <a:t>Daily Operational Cycle</a:t>
            </a:r>
          </a:p>
        </p:txBody>
      </p:sp>
      <p:sp>
        <p:nvSpPr>
          <p:cNvPr id="10022" name="P4S"/>
          <p:cNvSpPr/>
          <p:nvPr/>
        </p:nvSpPr>
        <p:spPr>
          <a:xfrm>
            <a:off x="6768000" y="3492000"/>
            <a:ext cx="4680000" cy="540000"/>
          </a:xfrm>
          <a:prstGeom prst="rect">
            <a:avLst/>
          </a:prstGeom>
          <a:noFill/>
          <a:ln>
            <a:noFill/>
          </a:ln>
        </p:spPr>
        <p:txBody>
          <a:bodyPr anchor="ctr"/>
          <a:lstStyle/>
          <a:p>
            <a:pPr algn="l"/>
            <a:r>
              <a:rPr lang="en-US" sz="1400">
                <a:solidFill>
                  <a:srgbClr val="4A6776"/>
                </a:solidFill>
                <a:latin typeface="Calibri"/>
                <a:ea typeface="Calibri"/>
              </a:rPr>
              <a:t>Open shift, log sales, record deliveries</a:t>
            </a:r>
          </a:p>
        </p:txBody>
      </p:sp>
      <p:sp>
        <p:nvSpPr>
          <p:cNvPr id="10023" name="P5Num"/>
          <p:cNvSpPr/>
          <p:nvPr/>
        </p:nvSpPr>
        <p:spPr>
          <a:xfrm>
            <a:off x="576000" y="4320000"/>
            <a:ext cx="504000" cy="504000"/>
          </a:xfrm>
          <a:prstGeom prst="roundRect">
            <a:avLst/>
          </a:prstGeom>
          <a:solidFill>
            <a:srgbClr val="A02C2C"/>
          </a:solidFill>
          <a:ln>
            <a:noFill/>
          </a:ln>
        </p:spPr>
        <p:txBody>
          <a:bodyPr anchor="ctr"/>
          <a:lstStyle/>
          <a:p>
            <a:pPr algn="ctr"/>
            <a:r>
              <a:rPr lang="en-US" sz="2200" b="1">
                <a:solidFill>
                  <a:srgbClr val="FFFFFF"/>
                </a:solidFill>
                <a:latin typeface="Calibri"/>
                <a:ea typeface="Calibri"/>
              </a:rPr>
              <a:t>5</a:t>
            </a:r>
          </a:p>
        </p:txBody>
      </p:sp>
      <p:sp>
        <p:nvSpPr>
          <p:cNvPr id="10024" name="P5H"/>
          <p:cNvSpPr/>
          <p:nvPr/>
        </p:nvSpPr>
        <p:spPr>
          <a:xfrm>
            <a:off x="1224000" y="4320000"/>
            <a:ext cx="4320000" cy="360000"/>
          </a:xfrm>
          <a:prstGeom prst="rect">
            <a:avLst/>
          </a:prstGeom>
          <a:noFill/>
          <a:ln>
            <a:noFill/>
          </a:ln>
        </p:spPr>
        <p:txBody>
          <a:bodyPr anchor="ctr"/>
          <a:lstStyle/>
          <a:p>
            <a:pPr algn="l"/>
            <a:r>
              <a:rPr lang="en-US" sz="2000" b="1">
                <a:solidFill>
                  <a:srgbClr val="0D2C40"/>
                </a:solidFill>
                <a:latin typeface="Calibri"/>
                <a:ea typeface="Calibri"/>
              </a:rPr>
              <a:t>The Owner Audit</a:t>
            </a:r>
          </a:p>
        </p:txBody>
      </p:sp>
      <p:sp>
        <p:nvSpPr>
          <p:cNvPr id="10025" name="P5S"/>
          <p:cNvSpPr/>
          <p:nvPr/>
        </p:nvSpPr>
        <p:spPr>
          <a:xfrm>
            <a:off x="1224000" y="4716000"/>
            <a:ext cx="4320000" cy="540000"/>
          </a:xfrm>
          <a:prstGeom prst="rect">
            <a:avLst/>
          </a:prstGeom>
          <a:noFill/>
          <a:ln>
            <a:noFill/>
          </a:ln>
        </p:spPr>
        <p:txBody>
          <a:bodyPr anchor="ctr"/>
          <a:lstStyle/>
          <a:p>
            <a:pPr algn="l"/>
            <a:r>
              <a:rPr lang="en-US" sz="1400">
                <a:solidFill>
                  <a:srgbClr val="4A6776"/>
                </a:solidFill>
                <a:latin typeface="Calibri"/>
                <a:ea typeface="Calibri"/>
              </a:rPr>
              <a:t>Tank dipping plus variance: catch theft and leaks</a:t>
            </a:r>
          </a:p>
        </p:txBody>
      </p:sp>
      <p:sp>
        <p:nvSpPr>
          <p:cNvPr id="10026" name="P6Num"/>
          <p:cNvSpPr/>
          <p:nvPr/>
        </p:nvSpPr>
        <p:spPr>
          <a:xfrm>
            <a:off x="6120000" y="4320000"/>
            <a:ext cx="504000" cy="504000"/>
          </a:xfrm>
          <a:prstGeom prst="roundRect">
            <a:avLst/>
          </a:prstGeom>
          <a:solidFill>
            <a:srgbClr val="4A6776"/>
          </a:solidFill>
          <a:ln>
            <a:noFill/>
          </a:ln>
        </p:spPr>
        <p:txBody>
          <a:bodyPr anchor="ctr"/>
          <a:lstStyle/>
          <a:p>
            <a:pPr algn="ctr"/>
            <a:r>
              <a:rPr lang="en-US" sz="2200" b="1">
                <a:solidFill>
                  <a:srgbClr val="FFFFFF"/>
                </a:solidFill>
                <a:latin typeface="Calibri"/>
                <a:ea typeface="Calibri"/>
              </a:rPr>
              <a:t>6</a:t>
            </a:r>
          </a:p>
        </p:txBody>
      </p:sp>
      <p:sp>
        <p:nvSpPr>
          <p:cNvPr id="10027" name="P6H"/>
          <p:cNvSpPr/>
          <p:nvPr/>
        </p:nvSpPr>
        <p:spPr>
          <a:xfrm>
            <a:off x="6768000" y="4320000"/>
            <a:ext cx="4680000" cy="360000"/>
          </a:xfrm>
          <a:prstGeom prst="rect">
            <a:avLst/>
          </a:prstGeom>
          <a:noFill/>
          <a:ln>
            <a:noFill/>
          </a:ln>
        </p:spPr>
        <p:txBody>
          <a:bodyPr anchor="ctr"/>
          <a:lstStyle/>
          <a:p>
            <a:pPr algn="l"/>
            <a:r>
              <a:rPr lang="en-US" sz="2000" b="1">
                <a:solidFill>
                  <a:srgbClr val="0D2C40"/>
                </a:solidFill>
                <a:latin typeface="Calibri"/>
                <a:ea typeface="Calibri"/>
              </a:rPr>
              <a:t>Troubleshooting &amp; Support</a:t>
            </a:r>
          </a:p>
        </p:txBody>
      </p:sp>
      <p:sp>
        <p:nvSpPr>
          <p:cNvPr id="10028" name="P6S"/>
          <p:cNvSpPr/>
          <p:nvPr/>
        </p:nvSpPr>
        <p:spPr>
          <a:xfrm>
            <a:off x="6768000" y="4716000"/>
            <a:ext cx="4680000" cy="540000"/>
          </a:xfrm>
          <a:prstGeom prst="rect">
            <a:avLst/>
          </a:prstGeom>
          <a:noFill/>
          <a:ln>
            <a:noFill/>
          </a:ln>
        </p:spPr>
        <p:txBody>
          <a:bodyPr anchor="ctr"/>
          <a:lstStyle/>
          <a:p>
            <a:pPr algn="l"/>
            <a:r>
              <a:rPr lang="en-US" sz="1400">
                <a:solidFill>
                  <a:srgbClr val="4A6776"/>
                </a:solidFill>
                <a:latin typeface="Calibri"/>
                <a:ea typeface="Calibri"/>
              </a:rPr>
              <a:t>Audit log, deliveries log, alert health checks</a:t>
            </a:r>
          </a:p>
        </p:txBody>
      </p:sp>
      <p:sp>
        <p:nvSpPr>
          <p:cNvPr id="10029" name="FooterMeta"/>
          <p:cNvSpPr/>
          <p:nvPr/>
        </p:nvSpPr>
        <p:spPr>
          <a:xfrm>
            <a:off x="576000" y="6336000"/>
            <a:ext cx="10800000" cy="288000"/>
          </a:xfrm>
          <a:prstGeom prst="rect">
            <a:avLst/>
          </a:prstGeom>
          <a:noFill/>
          <a:ln>
            <a:noFill/>
          </a:ln>
        </p:spPr>
        <p:txBody>
          <a:bodyPr anchor="ctr"/>
          <a:lstStyle/>
          <a:p>
            <a:pPr algn="l"/>
            <a:r>
              <a:rPr lang="en-US" sz="1200">
                <a:solidFill>
                  <a:srgbClr val="8FA8B5"/>
                </a:solidFill>
                <a:latin typeface="Calibri"/>
                <a:ea typeface="Calibri"/>
              </a:rPr>
              <a:t>02  |  Agenda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D2C40"/>
        </a:solidFill>
        <a:effectLst/>
      </p:bgPr>
    </p:bg>
    <p:spTree>
      <p:nvGrpSpPr>
        <p:cNvPr id="1" name=""/>
        <p:cNvGrpSpPr/>
        <p:nvPr/>
      </p:nvGrpSpPr>
      <p:grpSpPr>
        <a:xfrm>
          <a:off x="0" y="0"/>
          <a:ext cx="0" cy="0"/>
          <a:chOff x="0" y="0"/>
          <a:chExt cx="0" cy="0"/>
        </a:xfrm>
      </p:grpSpPr>
      <p:sp>
        <p:nvSpPr>
          <p:cNvPr id="10030" name="AccentBar"/>
          <p:cNvSpPr/>
          <p:nvPr/>
        </p:nvSpPr>
        <p:spPr>
          <a:xfrm>
            <a:off x="0" y="0"/>
            <a:ext cx="12193200" cy="144000"/>
          </a:xfrm>
          <a:prstGeom prst="rect">
            <a:avLst/>
          </a:prstGeom>
          <a:solidFill>
            <a:srgbClr val="2C5F2D"/>
          </a:solidFill>
          <a:ln>
            <a:noFill/>
          </a:ln>
        </p:spPr>
        <p:txBody>
          <a:bodyPr/>
          <a:lstStyle/>
          <a:p>
            <a:endParaRPr/>
          </a:p>
        </p:txBody>
      </p:sp>
      <p:sp>
        <p:nvSpPr>
          <p:cNvPr id="10031" name="BigNum"/>
          <p:cNvSpPr/>
          <p:nvPr/>
        </p:nvSpPr>
        <p:spPr>
          <a:xfrm>
            <a:off x="720000" y="1080000"/>
            <a:ext cx="5040000" cy="3600000"/>
          </a:xfrm>
          <a:prstGeom prst="rect">
            <a:avLst/>
          </a:prstGeom>
          <a:noFill/>
          <a:ln>
            <a:noFill/>
          </a:ln>
        </p:spPr>
        <p:txBody>
          <a:bodyPr anchor="ctr"/>
          <a:lstStyle/>
          <a:p>
            <a:pPr algn="l"/>
            <a:r>
              <a:rPr lang="en-US" sz="22000" b="1">
                <a:solidFill>
                  <a:srgbClr val="15446B"/>
                </a:solidFill>
                <a:latin typeface="Calibri"/>
                <a:ea typeface="Calibri"/>
              </a:rPr>
              <a:t>01</a:t>
            </a:r>
          </a:p>
        </p:txBody>
      </p:sp>
      <p:sp>
        <p:nvSpPr>
          <p:cNvPr id="10032" name="Eyebrow"/>
          <p:cNvSpPr/>
          <p:nvPr/>
        </p:nvSpPr>
        <p:spPr>
          <a:xfrm>
            <a:off x="5400000" y="2304000"/>
            <a:ext cx="6480000" cy="360000"/>
          </a:xfrm>
          <a:prstGeom prst="rect">
            <a:avLst/>
          </a:prstGeom>
          <a:noFill/>
          <a:ln>
            <a:noFill/>
          </a:ln>
        </p:spPr>
        <p:txBody>
          <a:bodyPr anchor="ctr"/>
          <a:lstStyle/>
          <a:p>
            <a:pPr algn="l"/>
            <a:r>
              <a:rPr lang="en-US" sz="1600" b="1">
                <a:solidFill>
                  <a:srgbClr val="2C5F2D"/>
                </a:solidFill>
                <a:latin typeface="Calibri"/>
                <a:ea typeface="Calibri"/>
              </a:rPr>
              <a:t>PHASE 1  ?  FIRST 10 MINUTES</a:t>
            </a:r>
          </a:p>
        </p:txBody>
      </p:sp>
      <p:sp>
        <p:nvSpPr>
          <p:cNvPr id="10033" name="Title"/>
          <p:cNvSpPr/>
          <p:nvPr/>
        </p:nvSpPr>
        <p:spPr>
          <a:xfrm>
            <a:off x="5400000" y="2664000"/>
            <a:ext cx="6480000" cy="1440000"/>
          </a:xfrm>
          <a:prstGeom prst="rect">
            <a:avLst/>
          </a:prstGeom>
          <a:noFill/>
          <a:ln>
            <a:noFill/>
          </a:ln>
        </p:spPr>
        <p:txBody>
          <a:bodyPr anchor="ctr"/>
          <a:lstStyle/>
          <a:p>
            <a:pPr algn="l"/>
            <a:r>
              <a:rPr lang="en-US" sz="4800" b="1">
                <a:solidFill>
                  <a:srgbClr val="FFFFFF"/>
                </a:solidFill>
                <a:latin typeface="Calibri"/>
                <a:ea typeface="Calibri"/>
              </a:rPr>
              <a:t>Security &amp; Personalization</a:t>
            </a:r>
          </a:p>
        </p:txBody>
      </p:sp>
      <p:sp>
        <p:nvSpPr>
          <p:cNvPr id="10034" name="TitleRule"/>
          <p:cNvSpPr/>
          <p:nvPr/>
        </p:nvSpPr>
        <p:spPr>
          <a:xfrm>
            <a:off x="5400000" y="4176000"/>
            <a:ext cx="1080000" cy="36000"/>
          </a:xfrm>
          <a:prstGeom prst="rect">
            <a:avLst/>
          </a:prstGeom>
          <a:solidFill>
            <a:srgbClr val="2C5F2D"/>
          </a:solidFill>
          <a:ln>
            <a:noFill/>
          </a:ln>
        </p:spPr>
        <p:txBody>
          <a:bodyPr/>
          <a:lstStyle/>
          <a:p>
            <a:endParaRPr/>
          </a:p>
        </p:txBody>
      </p:sp>
      <p:sp>
        <p:nvSpPr>
          <p:cNvPr id="10035" name="Subtitle"/>
          <p:cNvSpPr/>
          <p:nvPr/>
        </p:nvSpPr>
        <p:spPr>
          <a:xfrm>
            <a:off x="5400000" y="4320000"/>
            <a:ext cx="6480000" cy="720000"/>
          </a:xfrm>
          <a:prstGeom prst="rect">
            <a:avLst/>
          </a:prstGeom>
          <a:noFill/>
          <a:ln>
            <a:noFill/>
          </a:ln>
        </p:spPr>
        <p:txBody>
          <a:bodyPr anchor="ctr"/>
          <a:lstStyle/>
          <a:p>
            <a:pPr algn="l"/>
            <a:r>
              <a:rPr lang="en-US" sz="2000">
                <a:solidFill>
                  <a:srgbClr val="BFD4E0"/>
                </a:solidFill>
                <a:latin typeface="Calibri"/>
                <a:ea typeface="Calibri"/>
              </a:rPr>
              <a:t>Goal: secure your account and set your brand before anyone else logs in</a:t>
            </a:r>
          </a:p>
        </p:txBody>
      </p:sp>
      <p:sp>
        <p:nvSpPr>
          <p:cNvPr id="10036" name="FooterMeta"/>
          <p:cNvSpPr/>
          <p:nvPr/>
        </p:nvSpPr>
        <p:spPr>
          <a:xfrm>
            <a:off x="720000" y="6336000"/>
            <a:ext cx="10800000" cy="288000"/>
          </a:xfrm>
          <a:prstGeom prst="rect">
            <a:avLst/>
          </a:prstGeom>
          <a:noFill/>
          <a:ln>
            <a:noFill/>
          </a:ln>
        </p:spPr>
        <p:txBody>
          <a:bodyPr anchor="ctr"/>
          <a:lstStyle/>
          <a:p>
            <a:pPr algn="l"/>
            <a:r>
              <a:rPr lang="en-US" sz="1200">
                <a:solidFill>
                  <a:srgbClr val="4A6776"/>
                </a:solidFill>
                <a:latin typeface="Calibri"/>
                <a:ea typeface="Calibri"/>
              </a:rPr>
              <a:t>03  |  Phase 1 Divider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7" name="SideBar"/>
          <p:cNvSpPr/>
          <p:nvPr/>
        </p:nvSpPr>
        <p:spPr>
          <a:xfrm>
            <a:off x="0" y="0"/>
            <a:ext cx="216000" cy="6858000"/>
          </a:xfrm>
          <a:prstGeom prst="rect">
            <a:avLst/>
          </a:prstGeom>
          <a:solidFill>
            <a:srgbClr val="2C5F2D"/>
          </a:solidFill>
          <a:ln>
            <a:noFill/>
          </a:ln>
        </p:spPr>
        <p:txBody>
          <a:bodyPr/>
          <a:lstStyle/>
          <a:p>
            <a:endParaRPr/>
          </a:p>
        </p:txBody>
      </p:sp>
      <p:sp>
        <p:nvSpPr>
          <p:cNvPr id="10038" name="Eyebrow"/>
          <p:cNvSpPr/>
          <p:nvPr/>
        </p:nvSpPr>
        <p:spPr>
          <a:xfrm>
            <a:off x="576000" y="504000"/>
            <a:ext cx="10800000" cy="288000"/>
          </a:xfrm>
          <a:prstGeom prst="rect">
            <a:avLst/>
          </a:prstGeom>
          <a:noFill/>
          <a:ln>
            <a:noFill/>
          </a:ln>
        </p:spPr>
        <p:txBody>
          <a:bodyPr anchor="ctr"/>
          <a:lstStyle/>
          <a:p>
            <a:pPr algn="l"/>
            <a:r>
              <a:rPr lang="en-US" sz="1300" b="1">
                <a:solidFill>
                  <a:srgbClr val="2C5F2D"/>
                </a:solidFill>
                <a:latin typeface="Calibri"/>
                <a:ea typeface="Calibri"/>
              </a:rPr>
              <a:t>PHASE 1  ?  SECURITY &amp; PERSONALIZATION</a:t>
            </a:r>
          </a:p>
        </p:txBody>
      </p:sp>
      <p:sp>
        <p:nvSpPr>
          <p:cNvPr id="10039" name="Title"/>
          <p:cNvSpPr/>
          <p:nvPr/>
        </p:nvSpPr>
        <p:spPr>
          <a:xfrm>
            <a:off x="576000" y="756000"/>
            <a:ext cx="10800000" cy="720000"/>
          </a:xfrm>
          <a:prstGeom prst="rect">
            <a:avLst/>
          </a:prstGeom>
          <a:noFill/>
          <a:ln>
            <a:noFill/>
          </a:ln>
        </p:spPr>
        <p:txBody>
          <a:bodyPr anchor="ctr"/>
          <a:lstStyle/>
          <a:p>
            <a:pPr algn="l"/>
            <a:r>
              <a:rPr lang="en-US" sz="3600" b="1">
                <a:solidFill>
                  <a:srgbClr val="0D2C40"/>
                </a:solidFill>
                <a:latin typeface="Calibri"/>
                <a:ea typeface="Calibri"/>
              </a:rPr>
              <a:t>Lock the Account, Set the Brand</a:t>
            </a:r>
          </a:p>
        </p:txBody>
      </p:sp>
      <p:sp>
        <p:nvSpPr>
          <p:cNvPr id="10040" name="TitleRule"/>
          <p:cNvSpPr/>
          <p:nvPr/>
        </p:nvSpPr>
        <p:spPr>
          <a:xfrm>
            <a:off x="576000" y="1512000"/>
            <a:ext cx="1080000" cy="36000"/>
          </a:xfrm>
          <a:prstGeom prst="rect">
            <a:avLst/>
          </a:prstGeom>
          <a:solidFill>
            <a:srgbClr val="2C5F2D"/>
          </a:solidFill>
          <a:ln>
            <a:noFill/>
          </a:ln>
        </p:spPr>
        <p:txBody>
          <a:bodyPr/>
          <a:lstStyle/>
          <a:p>
            <a:endParaRPr/>
          </a:p>
        </p:txBody>
      </p:sp>
      <p:sp>
        <p:nvSpPr>
          <p:cNvPr id="10041" name="LeftCard"/>
          <p:cNvSpPr/>
          <p:nvPr/>
        </p:nvSpPr>
        <p:spPr>
          <a:xfrm>
            <a:off x="576000" y="1800000"/>
            <a:ext cx="5328000" cy="4140000"/>
          </a:xfrm>
          <a:prstGeom prst="roundRect">
            <a:avLst/>
          </a:prstGeom>
          <a:solidFill>
            <a:srgbClr val="F4F8FA"/>
          </a:solidFill>
          <a:ln>
            <a:noFill/>
          </a:ln>
        </p:spPr>
        <p:txBody>
          <a:bodyPr/>
          <a:lstStyle/>
          <a:p>
            <a:endParaRPr/>
          </a:p>
        </p:txBody>
      </p:sp>
      <p:sp>
        <p:nvSpPr>
          <p:cNvPr id="10042" name="LIcon"/>
          <p:cNvSpPr/>
          <p:nvPr/>
        </p:nvSpPr>
        <p:spPr>
          <a:xfrm>
            <a:off x="864000" y="2016000"/>
            <a:ext cx="504000" cy="504000"/>
          </a:xfrm>
          <a:prstGeom prst="roundRect">
            <a:avLst/>
          </a:prstGeom>
          <a:solidFill>
            <a:srgbClr val="2C5F2D"/>
          </a:solidFill>
          <a:ln>
            <a:noFill/>
          </a:ln>
        </p:spPr>
        <p:txBody>
          <a:bodyPr anchor="ctr"/>
          <a:lstStyle/>
          <a:p>
            <a:pPr algn="ctr"/>
            <a:r>
              <a:rPr lang="en-US" sz="2200" b="1">
                <a:solidFill>
                  <a:srgbClr val="FFFFFF"/>
                </a:solidFill>
                <a:latin typeface="Calibri"/>
                <a:ea typeface="Calibri"/>
              </a:rPr>
              <a:t>1</a:t>
            </a:r>
          </a:p>
        </p:txBody>
      </p:sp>
      <p:sp>
        <p:nvSpPr>
          <p:cNvPr id="10043" name="LH"/>
          <p:cNvSpPr/>
          <p:nvPr/>
        </p:nvSpPr>
        <p:spPr>
          <a:xfrm>
            <a:off x="1512000" y="2016000"/>
            <a:ext cx="4104000" cy="504000"/>
          </a:xfrm>
          <a:prstGeom prst="rect">
            <a:avLst/>
          </a:prstGeom>
          <a:noFill/>
          <a:ln>
            <a:noFill/>
          </a:ln>
        </p:spPr>
        <p:txBody>
          <a:bodyPr anchor="ctr"/>
          <a:lstStyle/>
          <a:p>
            <a:pPr algn="l"/>
            <a:r>
              <a:rPr lang="en-US" sz="2000" b="1">
                <a:solidFill>
                  <a:srgbClr val="0D2C40"/>
                </a:solidFill>
                <a:latin typeface="Calibri"/>
                <a:ea typeface="Calibri"/>
              </a:rPr>
              <a:t>Initial Login</a:t>
            </a:r>
          </a:p>
        </p:txBody>
      </p:sp>
      <p:sp>
        <p:nvSpPr>
          <p:cNvPr id="10044" name="L1"/>
          <p:cNvSpPr/>
          <p:nvPr/>
        </p:nvSpPr>
        <p:spPr>
          <a:xfrm>
            <a:off x="864000" y="2664000"/>
            <a:ext cx="4824000" cy="576000"/>
          </a:xfrm>
          <a:prstGeom prst="rect">
            <a:avLst/>
          </a:prstGeom>
          <a:noFill/>
          <a:ln>
            <a:noFill/>
          </a:ln>
        </p:spPr>
        <p:txBody>
          <a:bodyPr anchor="ctr"/>
          <a:lstStyle/>
          <a:p>
            <a:pPr algn="l"/>
            <a:r>
              <a:rPr lang="en-US" sz="1800">
                <a:solidFill>
                  <a:srgbClr val="1F3A4C"/>
                </a:solidFill>
                <a:latin typeface="Calibri"/>
                <a:ea typeface="Calibri"/>
              </a:rPr>
              <a:t>URL: open the hosting link from your provider</a:t>
            </a:r>
          </a:p>
        </p:txBody>
      </p:sp>
      <p:sp>
        <p:nvSpPr>
          <p:cNvPr id="10045" name="L2"/>
          <p:cNvSpPr/>
          <p:nvPr/>
        </p:nvSpPr>
        <p:spPr>
          <a:xfrm>
            <a:off x="864000" y="3276000"/>
            <a:ext cx="4824000" cy="576000"/>
          </a:xfrm>
          <a:prstGeom prst="rect">
            <a:avLst/>
          </a:prstGeom>
          <a:noFill/>
          <a:ln>
            <a:noFill/>
          </a:ln>
        </p:spPr>
        <p:txBody>
          <a:bodyPr anchor="ctr"/>
          <a:lstStyle/>
          <a:p>
            <a:pPr algn="l"/>
            <a:r>
              <a:rPr lang="en-US" sz="1800">
                <a:solidFill>
                  <a:srgbClr val="1F3A4C"/>
                </a:solidFill>
                <a:latin typeface="Calibri"/>
                <a:ea typeface="Calibri"/>
              </a:rPr>
              <a:t>Default credentials: admin  /  password123</a:t>
            </a:r>
          </a:p>
        </p:txBody>
      </p:sp>
      <p:sp>
        <p:nvSpPr>
          <p:cNvPr id="10046" name="L3"/>
          <p:cNvSpPr/>
          <p:nvPr/>
        </p:nvSpPr>
        <p:spPr>
          <a:xfrm>
            <a:off x="864000" y="3888000"/>
            <a:ext cx="4824000" cy="576000"/>
          </a:xfrm>
          <a:prstGeom prst="rect">
            <a:avLst/>
          </a:prstGeom>
          <a:noFill/>
          <a:ln>
            <a:noFill/>
          </a:ln>
        </p:spPr>
        <p:txBody>
          <a:bodyPr anchor="ctr"/>
          <a:lstStyle/>
          <a:p>
            <a:pPr algn="l"/>
            <a:r>
              <a:rPr lang="en-US" sz="1800">
                <a:solidFill>
                  <a:srgbClr val="1F3A4C"/>
                </a:solidFill>
                <a:latin typeface="Calibri"/>
                <a:ea typeface="Calibri"/>
              </a:rPr>
              <a:t>Top-right user menu  -&gt;  Profile  -&gt;  change password</a:t>
            </a:r>
          </a:p>
        </p:txBody>
      </p:sp>
      <p:sp>
        <p:nvSpPr>
          <p:cNvPr id="10047" name="LTip"/>
          <p:cNvSpPr/>
          <p:nvPr/>
        </p:nvSpPr>
        <p:spPr>
          <a:xfrm>
            <a:off x="864000" y="4536000"/>
            <a:ext cx="4824000" cy="1224000"/>
          </a:xfrm>
          <a:prstGeom prst="roundRect">
            <a:avLst/>
          </a:prstGeom>
          <a:solidFill>
            <a:srgbClr val="FFF4D6"/>
          </a:solidFill>
          <a:ln>
            <a:noFill/>
          </a:ln>
        </p:spPr>
        <p:txBody>
          <a:bodyPr anchor="ctr"/>
          <a:lstStyle/>
          <a:p>
            <a:pPr algn="l"/>
            <a:r>
              <a:rPr lang="en-US" sz="1800">
                <a:solidFill>
                  <a:srgbClr val="6B4D00"/>
                </a:solidFill>
                <a:latin typeface="Calibri"/>
                <a:ea typeface="Calibri"/>
              </a:rPr>
              <a:t>Owner tip: pick a unique password. Never share it with cashiers or shift managers. If staff need access, give them their own role-based account.</a:t>
            </a:r>
          </a:p>
        </p:txBody>
      </p:sp>
      <p:sp>
        <p:nvSpPr>
          <p:cNvPr id="10048" name="RightCard"/>
          <p:cNvSpPr/>
          <p:nvPr/>
        </p:nvSpPr>
        <p:spPr>
          <a:xfrm>
            <a:off x="6264000" y="1800000"/>
            <a:ext cx="5328000" cy="4140000"/>
          </a:xfrm>
          <a:prstGeom prst="roundRect">
            <a:avLst/>
          </a:prstGeom>
          <a:solidFill>
            <a:srgbClr val="F4F8FA"/>
          </a:solidFill>
          <a:ln>
            <a:noFill/>
          </a:ln>
        </p:spPr>
        <p:txBody>
          <a:bodyPr/>
          <a:lstStyle/>
          <a:p>
            <a:endParaRPr/>
          </a:p>
        </p:txBody>
      </p:sp>
      <p:sp>
        <p:nvSpPr>
          <p:cNvPr id="10049" name="RIcon"/>
          <p:cNvSpPr/>
          <p:nvPr/>
        </p:nvSpPr>
        <p:spPr>
          <a:xfrm>
            <a:off x="6552000" y="2016000"/>
            <a:ext cx="504000" cy="504000"/>
          </a:xfrm>
          <a:prstGeom prst="roundRect">
            <a:avLst/>
          </a:prstGeom>
          <a:solidFill>
            <a:srgbClr val="F2A900"/>
          </a:solidFill>
          <a:ln>
            <a:noFill/>
          </a:ln>
        </p:spPr>
        <p:txBody>
          <a:bodyPr anchor="ctr"/>
          <a:lstStyle/>
          <a:p>
            <a:pPr algn="ctr"/>
            <a:r>
              <a:rPr lang="en-US" sz="2200" b="1">
                <a:solidFill>
                  <a:srgbClr val="FFFFFF"/>
                </a:solidFill>
                <a:latin typeface="Calibri"/>
                <a:ea typeface="Calibri"/>
              </a:rPr>
              <a:t>2</a:t>
            </a:r>
          </a:p>
        </p:txBody>
      </p:sp>
      <p:sp>
        <p:nvSpPr>
          <p:cNvPr id="10050" name="RH"/>
          <p:cNvSpPr/>
          <p:nvPr/>
        </p:nvSpPr>
        <p:spPr>
          <a:xfrm>
            <a:off x="7200000" y="2016000"/>
            <a:ext cx="4104000" cy="504000"/>
          </a:xfrm>
          <a:prstGeom prst="rect">
            <a:avLst/>
          </a:prstGeom>
          <a:noFill/>
          <a:ln>
            <a:noFill/>
          </a:ln>
        </p:spPr>
        <p:txBody>
          <a:bodyPr anchor="ctr"/>
          <a:lstStyle/>
          <a:p>
            <a:pPr algn="l"/>
            <a:r>
              <a:rPr lang="en-US" sz="2000" b="1">
                <a:solidFill>
                  <a:srgbClr val="0D2C40"/>
                </a:solidFill>
                <a:latin typeface="Calibri"/>
                <a:ea typeface="Calibri"/>
              </a:rPr>
              <a:t>Branding (System Settings)</a:t>
            </a:r>
          </a:p>
        </p:txBody>
      </p:sp>
      <p:sp>
        <p:nvSpPr>
          <p:cNvPr id="10051" name="R1"/>
          <p:cNvSpPr/>
          <p:nvPr/>
        </p:nvSpPr>
        <p:spPr>
          <a:xfrm>
            <a:off x="6552000" y="2664000"/>
            <a:ext cx="4824000" cy="576000"/>
          </a:xfrm>
          <a:prstGeom prst="rect">
            <a:avLst/>
          </a:prstGeom>
          <a:noFill/>
          <a:ln>
            <a:noFill/>
          </a:ln>
        </p:spPr>
        <p:txBody>
          <a:bodyPr anchor="ctr"/>
          <a:lstStyle/>
          <a:p>
            <a:pPr algn="l"/>
            <a:r>
              <a:rPr lang="en-US" sz="1800">
                <a:solidFill>
                  <a:srgbClr val="1F3A4C"/>
                </a:solidFill>
                <a:latin typeface="Calibri"/>
                <a:ea typeface="Calibri"/>
              </a:rPr>
              <a:t>Company name: as it must appear on receipts</a:t>
            </a:r>
          </a:p>
        </p:txBody>
      </p:sp>
      <p:sp>
        <p:nvSpPr>
          <p:cNvPr id="10052" name="R2"/>
          <p:cNvSpPr/>
          <p:nvPr/>
        </p:nvSpPr>
        <p:spPr>
          <a:xfrm>
            <a:off x="6552000" y="3276000"/>
            <a:ext cx="4824000" cy="576000"/>
          </a:xfrm>
          <a:prstGeom prst="rect">
            <a:avLst/>
          </a:prstGeom>
          <a:noFill/>
          <a:ln>
            <a:noFill/>
          </a:ln>
        </p:spPr>
        <p:txBody>
          <a:bodyPr anchor="ctr"/>
          <a:lstStyle/>
          <a:p>
            <a:pPr algn="l"/>
            <a:r>
              <a:rPr lang="en-US" sz="1800">
                <a:solidFill>
                  <a:srgbClr val="1F3A4C"/>
                </a:solidFill>
                <a:latin typeface="Calibri"/>
                <a:ea typeface="Calibri"/>
              </a:rPr>
              <a:t>Currency symbol: enter your local symbol</a:t>
            </a:r>
          </a:p>
        </p:txBody>
      </p:sp>
      <p:sp>
        <p:nvSpPr>
          <p:cNvPr id="10053" name="R3"/>
          <p:cNvSpPr/>
          <p:nvPr/>
        </p:nvSpPr>
        <p:spPr>
          <a:xfrm>
            <a:off x="6552000" y="3888000"/>
            <a:ext cx="4824000" cy="576000"/>
          </a:xfrm>
          <a:prstGeom prst="rect">
            <a:avLst/>
          </a:prstGeom>
          <a:noFill/>
          <a:ln>
            <a:noFill/>
          </a:ln>
        </p:spPr>
        <p:txBody>
          <a:bodyPr anchor="ctr"/>
          <a:lstStyle/>
          <a:p>
            <a:pPr algn="l"/>
            <a:r>
              <a:rPr lang="en-US" sz="1800">
                <a:solidFill>
                  <a:srgbClr val="1F3A4C"/>
                </a:solidFill>
                <a:latin typeface="Calibri"/>
                <a:ea typeface="Calibri"/>
              </a:rPr>
              <a:t>Logo: high-res PNG, transparent background</a:t>
            </a:r>
          </a:p>
        </p:txBody>
      </p:sp>
      <p:sp>
        <p:nvSpPr>
          <p:cNvPr id="10054" name="R4"/>
          <p:cNvSpPr/>
          <p:nvPr/>
        </p:nvSpPr>
        <p:spPr>
          <a:xfrm>
            <a:off x="6552000" y="4500000"/>
            <a:ext cx="4824000" cy="576000"/>
          </a:xfrm>
          <a:prstGeom prst="rect">
            <a:avLst/>
          </a:prstGeom>
          <a:noFill/>
          <a:ln>
            <a:noFill/>
          </a:ln>
        </p:spPr>
        <p:txBody>
          <a:bodyPr anchor="ctr"/>
          <a:lstStyle/>
          <a:p>
            <a:pPr algn="l"/>
            <a:r>
              <a:rPr lang="en-US" sz="1800">
                <a:solidFill>
                  <a:srgbClr val="1F3A4C"/>
                </a:solidFill>
                <a:latin typeface="Calibri"/>
                <a:ea typeface="Calibri"/>
              </a:rPr>
              <a:t>Theme color: match station signage</a:t>
            </a:r>
          </a:p>
        </p:txBody>
      </p:sp>
      <p:sp>
        <p:nvSpPr>
          <p:cNvPr id="10055" name="RTip"/>
          <p:cNvSpPr/>
          <p:nvPr/>
        </p:nvSpPr>
        <p:spPr>
          <a:xfrm>
            <a:off x="6552000" y="5112000"/>
            <a:ext cx="4824000" cy="828000"/>
          </a:xfrm>
          <a:prstGeom prst="roundRect">
            <a:avLst/>
          </a:prstGeom>
          <a:solidFill>
            <a:srgbClr val="E8F1F8"/>
          </a:solidFill>
          <a:ln>
            <a:noFill/>
          </a:ln>
        </p:spPr>
        <p:txBody>
          <a:bodyPr anchor="ctr"/>
          <a:lstStyle/>
          <a:p>
            <a:pPr algn="l"/>
            <a:r>
              <a:rPr lang="en-US" sz="1600">
                <a:solidFill>
                  <a:srgbClr val="15446B"/>
                </a:solidFill>
                <a:latin typeface="Calibri"/>
                <a:ea typeface="Calibri"/>
              </a:rPr>
              <a:t>Receipts, dashboards, and notifications all inherit these brand settings.</a:t>
            </a:r>
          </a:p>
        </p:txBody>
      </p:sp>
      <p:sp>
        <p:nvSpPr>
          <p:cNvPr id="10056" name="FooterMeta"/>
          <p:cNvSpPr/>
          <p:nvPr/>
        </p:nvSpPr>
        <p:spPr>
          <a:xfrm>
            <a:off x="576000" y="6336000"/>
            <a:ext cx="10800000" cy="288000"/>
          </a:xfrm>
          <a:prstGeom prst="rect">
            <a:avLst/>
          </a:prstGeom>
          <a:noFill/>
          <a:ln>
            <a:noFill/>
          </a:ln>
        </p:spPr>
        <p:txBody>
          <a:bodyPr anchor="ctr"/>
          <a:lstStyle/>
          <a:p>
            <a:pPr algn="l"/>
            <a:r>
              <a:rPr lang="en-US" sz="1200">
                <a:solidFill>
                  <a:srgbClr val="8FA8B5"/>
                </a:solidFill>
                <a:latin typeface="Calibri"/>
                <a:ea typeface="Calibri"/>
              </a:rPr>
              <a:t>04  |  Phase 1 ? Setup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D2C40"/>
        </a:solidFill>
        <a:effectLst/>
      </p:bgPr>
    </p:bg>
    <p:spTree>
      <p:nvGrpSpPr>
        <p:cNvPr id="1" name=""/>
        <p:cNvGrpSpPr/>
        <p:nvPr/>
      </p:nvGrpSpPr>
      <p:grpSpPr>
        <a:xfrm>
          <a:off x="0" y="0"/>
          <a:ext cx="0" cy="0"/>
          <a:chOff x="0" y="0"/>
          <a:chExt cx="0" cy="0"/>
        </a:xfrm>
      </p:grpSpPr>
      <p:sp>
        <p:nvSpPr>
          <p:cNvPr id="10057" name="AccentBar"/>
          <p:cNvSpPr/>
          <p:nvPr/>
        </p:nvSpPr>
        <p:spPr>
          <a:xfrm>
            <a:off x="0" y="0"/>
            <a:ext cx="12193200" cy="144000"/>
          </a:xfrm>
          <a:prstGeom prst="rect">
            <a:avLst/>
          </a:prstGeom>
          <a:solidFill>
            <a:srgbClr val="1976A0"/>
          </a:solidFill>
          <a:ln>
            <a:noFill/>
          </a:ln>
        </p:spPr>
        <p:txBody>
          <a:bodyPr/>
          <a:lstStyle/>
          <a:p>
            <a:endParaRPr/>
          </a:p>
        </p:txBody>
      </p:sp>
      <p:sp>
        <p:nvSpPr>
          <p:cNvPr id="10058" name="BigNum"/>
          <p:cNvSpPr/>
          <p:nvPr/>
        </p:nvSpPr>
        <p:spPr>
          <a:xfrm>
            <a:off x="720000" y="1080000"/>
            <a:ext cx="5040000" cy="3600000"/>
          </a:xfrm>
          <a:prstGeom prst="rect">
            <a:avLst/>
          </a:prstGeom>
          <a:noFill/>
          <a:ln>
            <a:noFill/>
          </a:ln>
        </p:spPr>
        <p:txBody>
          <a:bodyPr anchor="ctr"/>
          <a:lstStyle/>
          <a:p>
            <a:pPr algn="l"/>
            <a:r>
              <a:rPr lang="en-US" sz="22000" b="1">
                <a:solidFill>
                  <a:srgbClr val="15446B"/>
                </a:solidFill>
                <a:latin typeface="Calibri"/>
                <a:ea typeface="Calibri"/>
              </a:rPr>
              <a:t>02</a:t>
            </a:r>
          </a:p>
        </p:txBody>
      </p:sp>
      <p:sp>
        <p:nvSpPr>
          <p:cNvPr id="10059" name="Eyebrow"/>
          <p:cNvSpPr/>
          <p:nvPr/>
        </p:nvSpPr>
        <p:spPr>
          <a:xfrm>
            <a:off x="5400000" y="2304000"/>
            <a:ext cx="6480000" cy="360000"/>
          </a:xfrm>
          <a:prstGeom prst="rect">
            <a:avLst/>
          </a:prstGeom>
          <a:noFill/>
          <a:ln>
            <a:noFill/>
          </a:ln>
        </p:spPr>
        <p:txBody>
          <a:bodyPr anchor="ctr"/>
          <a:lstStyle/>
          <a:p>
            <a:pPr algn="l"/>
            <a:r>
              <a:rPr lang="en-US" sz="1600" b="1">
                <a:solidFill>
                  <a:srgbClr val="1976A0"/>
                </a:solidFill>
                <a:latin typeface="Calibri"/>
                <a:ea typeface="Calibri"/>
              </a:rPr>
              <a:t>PHASE 2  ?  THE REMOTE CONTROL</a:t>
            </a:r>
          </a:p>
        </p:txBody>
      </p:sp>
      <p:sp>
        <p:nvSpPr>
          <p:cNvPr id="10060" name="Title"/>
          <p:cNvSpPr/>
          <p:nvPr/>
        </p:nvSpPr>
        <p:spPr>
          <a:xfrm>
            <a:off x="5400000" y="2664000"/>
            <a:ext cx="6480000" cy="1440000"/>
          </a:xfrm>
          <a:prstGeom prst="rect">
            <a:avLst/>
          </a:prstGeom>
          <a:noFill/>
          <a:ln>
            <a:noFill/>
          </a:ln>
        </p:spPr>
        <p:txBody>
          <a:bodyPr anchor="ctr"/>
          <a:lstStyle/>
          <a:p>
            <a:pPr algn="l"/>
            <a:r>
              <a:rPr lang="en-US" sz="4800" b="1">
                <a:solidFill>
                  <a:srgbClr val="FFFFFF"/>
                </a:solidFill>
                <a:latin typeface="Calibri"/>
                <a:ea typeface="Calibri"/>
              </a:rPr>
              <a:t>Telegram Connectivity</a:t>
            </a:r>
          </a:p>
        </p:txBody>
      </p:sp>
      <p:sp>
        <p:nvSpPr>
          <p:cNvPr id="10061" name="TitleRule"/>
          <p:cNvSpPr/>
          <p:nvPr/>
        </p:nvSpPr>
        <p:spPr>
          <a:xfrm>
            <a:off x="5400000" y="4176000"/>
            <a:ext cx="1080000" cy="36000"/>
          </a:xfrm>
          <a:prstGeom prst="rect">
            <a:avLst/>
          </a:prstGeom>
          <a:solidFill>
            <a:srgbClr val="1976A0"/>
          </a:solidFill>
          <a:ln>
            <a:noFill/>
          </a:ln>
        </p:spPr>
        <p:txBody>
          <a:bodyPr/>
          <a:lstStyle/>
          <a:p>
            <a:endParaRPr/>
          </a:p>
        </p:txBody>
      </p:sp>
      <p:sp>
        <p:nvSpPr>
          <p:cNvPr id="10062" name="Subtitle"/>
          <p:cNvSpPr/>
          <p:nvPr/>
        </p:nvSpPr>
        <p:spPr>
          <a:xfrm>
            <a:off x="5400000" y="4320000"/>
            <a:ext cx="6480000" cy="720000"/>
          </a:xfrm>
          <a:prstGeom prst="rect">
            <a:avLst/>
          </a:prstGeom>
          <a:noFill/>
          <a:ln>
            <a:noFill/>
          </a:ln>
        </p:spPr>
        <p:txBody>
          <a:bodyPr anchor="ctr"/>
          <a:lstStyle/>
          <a:p>
            <a:pPr algn="l"/>
            <a:r>
              <a:rPr lang="en-US" sz="2000">
                <a:solidFill>
                  <a:srgbClr val="BFD4E0"/>
                </a:solidFill>
                <a:latin typeface="Calibri"/>
                <a:ea typeface="Calibri"/>
              </a:rPr>
              <a:t>Goal: link the system to your phone for instant oversight, even when you are off-site</a:t>
            </a:r>
          </a:p>
        </p:txBody>
      </p:sp>
      <p:sp>
        <p:nvSpPr>
          <p:cNvPr id="10063" name="FooterMeta"/>
          <p:cNvSpPr/>
          <p:nvPr/>
        </p:nvSpPr>
        <p:spPr>
          <a:xfrm>
            <a:off x="720000" y="6336000"/>
            <a:ext cx="10800000" cy="288000"/>
          </a:xfrm>
          <a:prstGeom prst="rect">
            <a:avLst/>
          </a:prstGeom>
          <a:noFill/>
          <a:ln>
            <a:noFill/>
          </a:ln>
        </p:spPr>
        <p:txBody>
          <a:bodyPr anchor="ctr"/>
          <a:lstStyle/>
          <a:p>
            <a:pPr algn="l"/>
            <a:r>
              <a:rPr lang="en-US" sz="1200">
                <a:solidFill>
                  <a:srgbClr val="4A6776"/>
                </a:solidFill>
                <a:latin typeface="Calibri"/>
                <a:ea typeface="Calibri"/>
              </a:rPr>
              <a:t>05  |  Phase 2 Divider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64" name="SideBar"/>
          <p:cNvSpPr/>
          <p:nvPr/>
        </p:nvSpPr>
        <p:spPr>
          <a:xfrm>
            <a:off x="0" y="0"/>
            <a:ext cx="216000" cy="6858000"/>
          </a:xfrm>
          <a:prstGeom prst="rect">
            <a:avLst/>
          </a:prstGeom>
          <a:solidFill>
            <a:srgbClr val="1976A0"/>
          </a:solidFill>
          <a:ln>
            <a:noFill/>
          </a:ln>
        </p:spPr>
        <p:txBody>
          <a:bodyPr/>
          <a:lstStyle/>
          <a:p>
            <a:endParaRPr/>
          </a:p>
        </p:txBody>
      </p:sp>
      <p:sp>
        <p:nvSpPr>
          <p:cNvPr id="10065" name="Eyebrow"/>
          <p:cNvSpPr/>
          <p:nvPr/>
        </p:nvSpPr>
        <p:spPr>
          <a:xfrm>
            <a:off x="576000" y="504000"/>
            <a:ext cx="10800000" cy="288000"/>
          </a:xfrm>
          <a:prstGeom prst="rect">
            <a:avLst/>
          </a:prstGeom>
          <a:noFill/>
          <a:ln>
            <a:noFill/>
          </a:ln>
        </p:spPr>
        <p:txBody>
          <a:bodyPr anchor="ctr"/>
          <a:lstStyle/>
          <a:p>
            <a:pPr algn="l"/>
            <a:r>
              <a:rPr lang="en-US" sz="1300" b="1">
                <a:solidFill>
                  <a:srgbClr val="1976A0"/>
                </a:solidFill>
                <a:latin typeface="Calibri"/>
                <a:ea typeface="Calibri"/>
              </a:rPr>
              <a:t>PHASE 2  ?  TELEGRAM CONNECTIVITY</a:t>
            </a:r>
          </a:p>
        </p:txBody>
      </p:sp>
      <p:sp>
        <p:nvSpPr>
          <p:cNvPr id="10066" name="Title"/>
          <p:cNvSpPr/>
          <p:nvPr/>
        </p:nvSpPr>
        <p:spPr>
          <a:xfrm>
            <a:off x="576000" y="756000"/>
            <a:ext cx="10800000" cy="720000"/>
          </a:xfrm>
          <a:prstGeom prst="rect">
            <a:avLst/>
          </a:prstGeom>
          <a:noFill/>
          <a:ln>
            <a:noFill/>
          </a:ln>
        </p:spPr>
        <p:txBody>
          <a:bodyPr anchor="ctr"/>
          <a:lstStyle/>
          <a:p>
            <a:pPr algn="l"/>
            <a:r>
              <a:rPr lang="en-US" sz="3600" b="1">
                <a:solidFill>
                  <a:srgbClr val="0D2C40"/>
                </a:solidFill>
                <a:latin typeface="Calibri"/>
                <a:ea typeface="Calibri"/>
              </a:rPr>
              <a:t>Three Steps to Real-Time Alerts</a:t>
            </a:r>
          </a:p>
        </p:txBody>
      </p:sp>
      <p:sp>
        <p:nvSpPr>
          <p:cNvPr id="10067" name="TitleRule"/>
          <p:cNvSpPr/>
          <p:nvPr/>
        </p:nvSpPr>
        <p:spPr>
          <a:xfrm>
            <a:off x="576000" y="1512000"/>
            <a:ext cx="1080000" cy="36000"/>
          </a:xfrm>
          <a:prstGeom prst="rect">
            <a:avLst/>
          </a:prstGeom>
          <a:solidFill>
            <a:srgbClr val="1976A0"/>
          </a:solidFill>
          <a:ln>
            <a:noFill/>
          </a:ln>
        </p:spPr>
        <p:txBody>
          <a:bodyPr/>
          <a:lstStyle/>
          <a:p>
            <a:endParaRPr/>
          </a:p>
        </p:txBody>
      </p:sp>
      <p:sp>
        <p:nvSpPr>
          <p:cNvPr id="10068" name="C1"/>
          <p:cNvSpPr/>
          <p:nvPr/>
        </p:nvSpPr>
        <p:spPr>
          <a:xfrm>
            <a:off x="576000" y="1800000"/>
            <a:ext cx="3528000" cy="4140000"/>
          </a:xfrm>
          <a:prstGeom prst="roundRect">
            <a:avLst/>
          </a:prstGeom>
          <a:solidFill>
            <a:srgbClr val="F4F8FA"/>
          </a:solidFill>
          <a:ln>
            <a:noFill/>
          </a:ln>
        </p:spPr>
        <p:txBody>
          <a:bodyPr/>
          <a:lstStyle/>
          <a:p>
            <a:endParaRPr/>
          </a:p>
        </p:txBody>
      </p:sp>
      <p:sp>
        <p:nvSpPr>
          <p:cNvPr id="10069" name="C1N"/>
          <p:cNvSpPr/>
          <p:nvPr/>
        </p:nvSpPr>
        <p:spPr>
          <a:xfrm>
            <a:off x="864000" y="2016000"/>
            <a:ext cx="576000" cy="576000"/>
          </a:xfrm>
          <a:prstGeom prst="roundRect">
            <a:avLst/>
          </a:prstGeom>
          <a:solidFill>
            <a:srgbClr val="1976A0"/>
          </a:solidFill>
          <a:ln>
            <a:noFill/>
          </a:ln>
        </p:spPr>
        <p:txBody>
          <a:bodyPr anchor="ctr"/>
          <a:lstStyle/>
          <a:p>
            <a:pPr algn="ctr"/>
            <a:r>
              <a:rPr lang="en-US" sz="2400" b="1">
                <a:solidFill>
                  <a:srgbClr val="FFFFFF"/>
                </a:solidFill>
                <a:latin typeface="Calibri"/>
                <a:ea typeface="Calibri"/>
              </a:rPr>
              <a:t>1</a:t>
            </a:r>
          </a:p>
        </p:txBody>
      </p:sp>
      <p:sp>
        <p:nvSpPr>
          <p:cNvPr id="10070" name="C1H"/>
          <p:cNvSpPr/>
          <p:nvPr/>
        </p:nvSpPr>
        <p:spPr>
          <a:xfrm>
            <a:off x="864000" y="2664000"/>
            <a:ext cx="3024000" cy="432000"/>
          </a:xfrm>
          <a:prstGeom prst="rect">
            <a:avLst/>
          </a:prstGeom>
          <a:noFill/>
          <a:ln>
            <a:noFill/>
          </a:ln>
        </p:spPr>
        <p:txBody>
          <a:bodyPr anchor="ctr"/>
          <a:lstStyle/>
          <a:p>
            <a:pPr algn="l"/>
            <a:r>
              <a:rPr lang="en-US" sz="2200" b="1">
                <a:solidFill>
                  <a:srgbClr val="0D2C40"/>
                </a:solidFill>
                <a:latin typeface="Calibri"/>
                <a:ea typeface="Calibri"/>
              </a:rPr>
              <a:t>Create your Bot</a:t>
            </a:r>
          </a:p>
        </p:txBody>
      </p:sp>
      <p:sp>
        <p:nvSpPr>
          <p:cNvPr id="10071" name="C1B1"/>
          <p:cNvSpPr/>
          <p:nvPr/>
        </p:nvSpPr>
        <p:spPr>
          <a:xfrm>
            <a:off x="864000" y="3168000"/>
            <a:ext cx="3024000" cy="576000"/>
          </a:xfrm>
          <a:prstGeom prst="rect">
            <a:avLst/>
          </a:prstGeom>
          <a:noFill/>
          <a:ln>
            <a:noFill/>
          </a:ln>
        </p:spPr>
        <p:txBody>
          <a:bodyPr anchor="t"/>
          <a:lstStyle/>
          <a:p>
            <a:pPr algn="l"/>
            <a:r>
              <a:rPr lang="en-US" sz="1800">
                <a:solidFill>
                  <a:srgbClr val="1F3A4C"/>
                </a:solidFill>
                <a:latin typeface="Calibri"/>
                <a:ea typeface="Calibri"/>
              </a:rPr>
              <a:t>Open Telegram, search @BotFather</a:t>
            </a:r>
          </a:p>
        </p:txBody>
      </p:sp>
      <p:sp>
        <p:nvSpPr>
          <p:cNvPr id="10072" name="C1B2"/>
          <p:cNvSpPr/>
          <p:nvPr/>
        </p:nvSpPr>
        <p:spPr>
          <a:xfrm>
            <a:off x="864000" y="3780000"/>
            <a:ext cx="3024000" cy="576000"/>
          </a:xfrm>
          <a:prstGeom prst="rect">
            <a:avLst/>
          </a:prstGeom>
          <a:noFill/>
          <a:ln>
            <a:noFill/>
          </a:ln>
        </p:spPr>
        <p:txBody>
          <a:bodyPr anchor="t"/>
          <a:lstStyle/>
          <a:p>
            <a:pPr algn="l"/>
            <a:r>
              <a:rPr lang="en-US" sz="1800">
                <a:solidFill>
                  <a:srgbClr val="1F3A4C"/>
                </a:solidFill>
                <a:latin typeface="Calibri"/>
                <a:ea typeface="Calibri"/>
              </a:rPr>
              <a:t>Send /newbot, name it MyStation_Alert_Bot</a:t>
            </a:r>
          </a:p>
        </p:txBody>
      </p:sp>
      <p:sp>
        <p:nvSpPr>
          <p:cNvPr id="10073" name="C1B3"/>
          <p:cNvSpPr/>
          <p:nvPr/>
        </p:nvSpPr>
        <p:spPr>
          <a:xfrm>
            <a:off x="864000" y="4392000"/>
            <a:ext cx="3024000" cy="576000"/>
          </a:xfrm>
          <a:prstGeom prst="rect">
            <a:avLst/>
          </a:prstGeom>
          <a:noFill/>
          <a:ln>
            <a:noFill/>
          </a:ln>
        </p:spPr>
        <p:txBody>
          <a:bodyPr anchor="t"/>
          <a:lstStyle/>
          <a:p>
            <a:pPr algn="l"/>
            <a:r>
              <a:rPr lang="en-US" sz="1800">
                <a:solidFill>
                  <a:srgbClr val="1F3A4C"/>
                </a:solidFill>
                <a:latin typeface="Calibri"/>
                <a:ea typeface="Calibri"/>
              </a:rPr>
              <a:t>Copy the API Token (e.g. 712345678:AAH_...)</a:t>
            </a:r>
          </a:p>
        </p:txBody>
      </p:sp>
      <p:sp>
        <p:nvSpPr>
          <p:cNvPr id="10074" name="C1Tip"/>
          <p:cNvSpPr/>
          <p:nvPr/>
        </p:nvSpPr>
        <p:spPr>
          <a:xfrm>
            <a:off x="864000" y="5112000"/>
            <a:ext cx="3024000" cy="720000"/>
          </a:xfrm>
          <a:prstGeom prst="roundRect">
            <a:avLst/>
          </a:prstGeom>
          <a:solidFill>
            <a:srgbClr val="FFF4D6"/>
          </a:solidFill>
          <a:ln>
            <a:noFill/>
          </a:ln>
        </p:spPr>
        <p:txBody>
          <a:bodyPr anchor="ctr"/>
          <a:lstStyle/>
          <a:p>
            <a:pPr algn="l"/>
            <a:r>
              <a:rPr lang="en-US" sz="1400">
                <a:solidFill>
                  <a:srgbClr val="6B4D00"/>
                </a:solidFill>
                <a:latin typeface="Calibri"/>
                <a:ea typeface="Calibri"/>
              </a:rPr>
              <a:t>Treat the token like a password.</a:t>
            </a:r>
          </a:p>
        </p:txBody>
      </p:sp>
      <p:sp>
        <p:nvSpPr>
          <p:cNvPr id="10075" name="C2"/>
          <p:cNvSpPr/>
          <p:nvPr/>
        </p:nvSpPr>
        <p:spPr>
          <a:xfrm>
            <a:off x="4320000" y="1800000"/>
            <a:ext cx="3528000" cy="4140000"/>
          </a:xfrm>
          <a:prstGeom prst="roundRect">
            <a:avLst/>
          </a:prstGeom>
          <a:solidFill>
            <a:srgbClr val="F4F8FA"/>
          </a:solidFill>
          <a:ln>
            <a:noFill/>
          </a:ln>
        </p:spPr>
        <p:txBody>
          <a:bodyPr/>
          <a:lstStyle/>
          <a:p>
            <a:endParaRPr/>
          </a:p>
        </p:txBody>
      </p:sp>
      <p:sp>
        <p:nvSpPr>
          <p:cNvPr id="10076" name="C2N"/>
          <p:cNvSpPr/>
          <p:nvPr/>
        </p:nvSpPr>
        <p:spPr>
          <a:xfrm>
            <a:off x="4608000" y="2016000"/>
            <a:ext cx="576000" cy="576000"/>
          </a:xfrm>
          <a:prstGeom prst="roundRect">
            <a:avLst/>
          </a:prstGeom>
          <a:solidFill>
            <a:srgbClr val="1976A0"/>
          </a:solidFill>
          <a:ln>
            <a:noFill/>
          </a:ln>
        </p:spPr>
        <p:txBody>
          <a:bodyPr anchor="ctr"/>
          <a:lstStyle/>
          <a:p>
            <a:pPr algn="ctr"/>
            <a:r>
              <a:rPr lang="en-US" sz="2400" b="1">
                <a:solidFill>
                  <a:srgbClr val="FFFFFF"/>
                </a:solidFill>
                <a:latin typeface="Calibri"/>
                <a:ea typeface="Calibri"/>
              </a:rPr>
              <a:t>2</a:t>
            </a:r>
          </a:p>
        </p:txBody>
      </p:sp>
      <p:sp>
        <p:nvSpPr>
          <p:cNvPr id="10077" name="C2H"/>
          <p:cNvSpPr/>
          <p:nvPr/>
        </p:nvSpPr>
        <p:spPr>
          <a:xfrm>
            <a:off x="4608000" y="2664000"/>
            <a:ext cx="3024000" cy="432000"/>
          </a:xfrm>
          <a:prstGeom prst="rect">
            <a:avLst/>
          </a:prstGeom>
          <a:noFill/>
          <a:ln>
            <a:noFill/>
          </a:ln>
        </p:spPr>
        <p:txBody>
          <a:bodyPr anchor="ctr"/>
          <a:lstStyle/>
          <a:p>
            <a:pPr algn="l"/>
            <a:r>
              <a:rPr lang="en-US" sz="2200" b="1">
                <a:solidFill>
                  <a:srgbClr val="0D2C40"/>
                </a:solidFill>
                <a:latin typeface="Calibri"/>
                <a:ea typeface="Calibri"/>
              </a:rPr>
              <a:t>Get your Chat ID</a:t>
            </a:r>
          </a:p>
        </p:txBody>
      </p:sp>
      <p:sp>
        <p:nvSpPr>
          <p:cNvPr id="10078" name="C2B1"/>
          <p:cNvSpPr/>
          <p:nvPr/>
        </p:nvSpPr>
        <p:spPr>
          <a:xfrm>
            <a:off x="4608000" y="3168000"/>
            <a:ext cx="3024000" cy="576000"/>
          </a:xfrm>
          <a:prstGeom prst="rect">
            <a:avLst/>
          </a:prstGeom>
          <a:noFill/>
          <a:ln>
            <a:noFill/>
          </a:ln>
        </p:spPr>
        <p:txBody>
          <a:bodyPr anchor="t"/>
          <a:lstStyle/>
          <a:p>
            <a:pPr algn="l"/>
            <a:r>
              <a:rPr lang="en-US" sz="1800">
                <a:solidFill>
                  <a:srgbClr val="1F3A4C"/>
                </a:solidFill>
                <a:latin typeface="Calibri"/>
                <a:ea typeface="Calibri"/>
              </a:rPr>
              <a:t>Search @userinfobot in Telegram</a:t>
            </a:r>
          </a:p>
        </p:txBody>
      </p:sp>
      <p:sp>
        <p:nvSpPr>
          <p:cNvPr id="10079" name="C2B2"/>
          <p:cNvSpPr/>
          <p:nvPr/>
        </p:nvSpPr>
        <p:spPr>
          <a:xfrm>
            <a:off x="4608000" y="3780000"/>
            <a:ext cx="3024000" cy="576000"/>
          </a:xfrm>
          <a:prstGeom prst="rect">
            <a:avLst/>
          </a:prstGeom>
          <a:noFill/>
          <a:ln>
            <a:noFill/>
          </a:ln>
        </p:spPr>
        <p:txBody>
          <a:bodyPr anchor="t"/>
          <a:lstStyle/>
          <a:p>
            <a:pPr algn="l"/>
            <a:r>
              <a:rPr lang="en-US" sz="1800">
                <a:solidFill>
                  <a:srgbClr val="1F3A4C"/>
                </a:solidFill>
                <a:latin typeface="Calibri"/>
                <a:ea typeface="Calibri"/>
              </a:rPr>
              <a:t>Send any message; it replies with your Id</a:t>
            </a:r>
          </a:p>
        </p:txBody>
      </p:sp>
      <p:sp>
        <p:nvSpPr>
          <p:cNvPr id="10080" name="C2B3"/>
          <p:cNvSpPr/>
          <p:nvPr/>
        </p:nvSpPr>
        <p:spPr>
          <a:xfrm>
            <a:off x="4608000" y="4392000"/>
            <a:ext cx="3024000" cy="576000"/>
          </a:xfrm>
          <a:prstGeom prst="rect">
            <a:avLst/>
          </a:prstGeom>
          <a:noFill/>
          <a:ln>
            <a:noFill/>
          </a:ln>
        </p:spPr>
        <p:txBody>
          <a:bodyPr anchor="t"/>
          <a:lstStyle/>
          <a:p>
            <a:pPr algn="l"/>
            <a:r>
              <a:rPr lang="en-US" sz="1800">
                <a:solidFill>
                  <a:srgbClr val="1F3A4C"/>
                </a:solidFill>
                <a:latin typeface="Calibri"/>
                <a:ea typeface="Calibri"/>
              </a:rPr>
              <a:t>Copy the numeric Id (e.g. 554433221)</a:t>
            </a:r>
          </a:p>
        </p:txBody>
      </p:sp>
      <p:sp>
        <p:nvSpPr>
          <p:cNvPr id="10081" name="C2Tip"/>
          <p:cNvSpPr/>
          <p:nvPr/>
        </p:nvSpPr>
        <p:spPr>
          <a:xfrm>
            <a:off x="4608000" y="5112000"/>
            <a:ext cx="3024000" cy="720000"/>
          </a:xfrm>
          <a:prstGeom prst="roundRect">
            <a:avLst/>
          </a:prstGeom>
          <a:solidFill>
            <a:srgbClr val="E8F1F8"/>
          </a:solidFill>
          <a:ln>
            <a:noFill/>
          </a:ln>
        </p:spPr>
        <p:txBody>
          <a:bodyPr anchor="ctr"/>
          <a:lstStyle/>
          <a:p>
            <a:pPr algn="l"/>
            <a:r>
              <a:rPr lang="en-US" sz="1400">
                <a:solidFill>
                  <a:srgbClr val="15446B"/>
                </a:solidFill>
                <a:latin typeface="Calibri"/>
                <a:ea typeface="Calibri"/>
              </a:rPr>
              <a:t>This Id is your phone, not the bot.</a:t>
            </a:r>
          </a:p>
        </p:txBody>
      </p:sp>
      <p:sp>
        <p:nvSpPr>
          <p:cNvPr id="10082" name="C3"/>
          <p:cNvSpPr/>
          <p:nvPr/>
        </p:nvSpPr>
        <p:spPr>
          <a:xfrm>
            <a:off x="8064000" y="1800000"/>
            <a:ext cx="3528000" cy="4140000"/>
          </a:xfrm>
          <a:prstGeom prst="roundRect">
            <a:avLst/>
          </a:prstGeom>
          <a:solidFill>
            <a:srgbClr val="F4F8FA"/>
          </a:solidFill>
          <a:ln>
            <a:noFill/>
          </a:ln>
        </p:spPr>
        <p:txBody>
          <a:bodyPr/>
          <a:lstStyle/>
          <a:p>
            <a:endParaRPr/>
          </a:p>
        </p:txBody>
      </p:sp>
      <p:sp>
        <p:nvSpPr>
          <p:cNvPr id="10083" name="C3N"/>
          <p:cNvSpPr/>
          <p:nvPr/>
        </p:nvSpPr>
        <p:spPr>
          <a:xfrm>
            <a:off x="8352000" y="2016000"/>
            <a:ext cx="576000" cy="576000"/>
          </a:xfrm>
          <a:prstGeom prst="roundRect">
            <a:avLst/>
          </a:prstGeom>
          <a:solidFill>
            <a:srgbClr val="1976A0"/>
          </a:solidFill>
          <a:ln>
            <a:noFill/>
          </a:ln>
        </p:spPr>
        <p:txBody>
          <a:bodyPr anchor="ctr"/>
          <a:lstStyle/>
          <a:p>
            <a:pPr algn="ctr"/>
            <a:r>
              <a:rPr lang="en-US" sz="2400" b="1">
                <a:solidFill>
                  <a:srgbClr val="FFFFFF"/>
                </a:solidFill>
                <a:latin typeface="Calibri"/>
                <a:ea typeface="Calibri"/>
              </a:rPr>
              <a:t>3</a:t>
            </a:r>
          </a:p>
        </p:txBody>
      </p:sp>
      <p:sp>
        <p:nvSpPr>
          <p:cNvPr id="10084" name="C3H"/>
          <p:cNvSpPr/>
          <p:nvPr/>
        </p:nvSpPr>
        <p:spPr>
          <a:xfrm>
            <a:off x="8352000" y="2664000"/>
            <a:ext cx="3024000" cy="432000"/>
          </a:xfrm>
          <a:prstGeom prst="rect">
            <a:avLst/>
          </a:prstGeom>
          <a:noFill/>
          <a:ln>
            <a:noFill/>
          </a:ln>
        </p:spPr>
        <p:txBody>
          <a:bodyPr anchor="ctr"/>
          <a:lstStyle/>
          <a:p>
            <a:pPr algn="l"/>
            <a:r>
              <a:rPr lang="en-US" sz="2200" b="1">
                <a:solidFill>
                  <a:srgbClr val="0D2C40"/>
                </a:solidFill>
                <a:latin typeface="Calibri"/>
                <a:ea typeface="Calibri"/>
              </a:rPr>
              <a:t>ERP Link</a:t>
            </a:r>
          </a:p>
        </p:txBody>
      </p:sp>
      <p:sp>
        <p:nvSpPr>
          <p:cNvPr id="10085" name="C3B1"/>
          <p:cNvSpPr/>
          <p:nvPr/>
        </p:nvSpPr>
        <p:spPr>
          <a:xfrm>
            <a:off x="8352000" y="3168000"/>
            <a:ext cx="3024000" cy="576000"/>
          </a:xfrm>
          <a:prstGeom prst="rect">
            <a:avLst/>
          </a:prstGeom>
          <a:noFill/>
          <a:ln>
            <a:noFill/>
          </a:ln>
        </p:spPr>
        <p:txBody>
          <a:bodyPr anchor="t"/>
          <a:lstStyle/>
          <a:p>
            <a:pPr algn="l"/>
            <a:r>
              <a:rPr lang="en-US" sz="1800">
                <a:solidFill>
                  <a:srgbClr val="1F3A4C"/>
                </a:solidFill>
                <a:latin typeface="Calibri"/>
                <a:ea typeface="Calibri"/>
              </a:rPr>
              <a:t>Settings  -&gt;  Telegram in the ERP</a:t>
            </a:r>
          </a:p>
        </p:txBody>
      </p:sp>
      <p:sp>
        <p:nvSpPr>
          <p:cNvPr id="10086" name="C3B2"/>
          <p:cNvSpPr/>
          <p:nvPr/>
        </p:nvSpPr>
        <p:spPr>
          <a:xfrm>
            <a:off x="8352000" y="3780000"/>
            <a:ext cx="3024000" cy="576000"/>
          </a:xfrm>
          <a:prstGeom prst="rect">
            <a:avLst/>
          </a:prstGeom>
          <a:noFill/>
          <a:ln>
            <a:noFill/>
          </a:ln>
        </p:spPr>
        <p:txBody>
          <a:bodyPr anchor="t"/>
          <a:lstStyle/>
          <a:p>
            <a:pPr algn="l"/>
            <a:r>
              <a:rPr lang="en-US" sz="1800">
                <a:solidFill>
                  <a:srgbClr val="1F3A4C"/>
                </a:solidFill>
                <a:latin typeface="Calibri"/>
                <a:ea typeface="Calibri"/>
              </a:rPr>
              <a:t>Paste the Token and Chat ID, save</a:t>
            </a:r>
          </a:p>
        </p:txBody>
      </p:sp>
      <p:sp>
        <p:nvSpPr>
          <p:cNvPr id="10087" name="C3B3"/>
          <p:cNvSpPr/>
          <p:nvPr/>
        </p:nvSpPr>
        <p:spPr>
          <a:xfrm>
            <a:off x="8352000" y="4392000"/>
            <a:ext cx="3024000" cy="576000"/>
          </a:xfrm>
          <a:prstGeom prst="rect">
            <a:avLst/>
          </a:prstGeom>
          <a:noFill/>
          <a:ln>
            <a:noFill/>
          </a:ln>
        </p:spPr>
        <p:txBody>
          <a:bodyPr anchor="t"/>
          <a:lstStyle/>
          <a:p>
            <a:pPr algn="l"/>
            <a:r>
              <a:rPr lang="en-US" sz="1800">
                <a:solidFill>
                  <a:srgbClr val="1F3A4C"/>
                </a:solidFill>
                <a:latin typeface="Calibri"/>
                <a:ea typeface="Calibri"/>
              </a:rPr>
              <a:t>Enable Sales Alerts and Low Stock Alerts</a:t>
            </a:r>
          </a:p>
        </p:txBody>
      </p:sp>
      <p:sp>
        <p:nvSpPr>
          <p:cNvPr id="10088" name="C3Tip"/>
          <p:cNvSpPr/>
          <p:nvPr/>
        </p:nvSpPr>
        <p:spPr>
          <a:xfrm>
            <a:off x="8352000" y="5112000"/>
            <a:ext cx="3024000" cy="720000"/>
          </a:xfrm>
          <a:prstGeom prst="roundRect">
            <a:avLst/>
          </a:prstGeom>
          <a:solidFill>
            <a:srgbClr val="E6F4EA"/>
          </a:solidFill>
          <a:ln>
            <a:noFill/>
          </a:ln>
        </p:spPr>
        <p:txBody>
          <a:bodyPr anchor="ctr"/>
          <a:lstStyle/>
          <a:p>
            <a:pPr algn="l"/>
            <a:r>
              <a:rPr lang="en-US" sz="1400">
                <a:solidFill>
                  <a:srgbClr val="1B5E20"/>
                </a:solidFill>
                <a:latin typeface="Calibri"/>
                <a:ea typeface="Calibri"/>
              </a:rPr>
              <a:t>Test by triggering one alert.</a:t>
            </a:r>
          </a:p>
        </p:txBody>
      </p:sp>
      <p:sp>
        <p:nvSpPr>
          <p:cNvPr id="10089" name="FooterMeta"/>
          <p:cNvSpPr/>
          <p:nvPr/>
        </p:nvSpPr>
        <p:spPr>
          <a:xfrm>
            <a:off x="576000" y="6336000"/>
            <a:ext cx="10800000" cy="288000"/>
          </a:xfrm>
          <a:prstGeom prst="rect">
            <a:avLst/>
          </a:prstGeom>
          <a:noFill/>
          <a:ln>
            <a:noFill/>
          </a:ln>
        </p:spPr>
        <p:txBody>
          <a:bodyPr anchor="ctr"/>
          <a:lstStyle/>
          <a:p>
            <a:pPr algn="l"/>
            <a:r>
              <a:rPr lang="en-US" sz="1200">
                <a:solidFill>
                  <a:srgbClr val="8FA8B5"/>
                </a:solidFill>
                <a:latin typeface="Calibri"/>
                <a:ea typeface="Calibri"/>
              </a:rPr>
              <a:t>06  |  Phase 2 ? Steps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D2C40"/>
        </a:solidFill>
        <a:effectLst/>
      </p:bgPr>
    </p:bg>
    <p:spTree>
      <p:nvGrpSpPr>
        <p:cNvPr id="1" name=""/>
        <p:cNvGrpSpPr/>
        <p:nvPr/>
      </p:nvGrpSpPr>
      <p:grpSpPr>
        <a:xfrm>
          <a:off x="0" y="0"/>
          <a:ext cx="0" cy="0"/>
          <a:chOff x="0" y="0"/>
          <a:chExt cx="0" cy="0"/>
        </a:xfrm>
      </p:grpSpPr>
      <p:sp>
        <p:nvSpPr>
          <p:cNvPr id="10090" name="AccentBar"/>
          <p:cNvSpPr/>
          <p:nvPr/>
        </p:nvSpPr>
        <p:spPr>
          <a:xfrm>
            <a:off x="0" y="0"/>
            <a:ext cx="12193200" cy="144000"/>
          </a:xfrm>
          <a:prstGeom prst="rect">
            <a:avLst/>
          </a:prstGeom>
          <a:solidFill>
            <a:srgbClr val="D4A017"/>
          </a:solidFill>
          <a:ln>
            <a:noFill/>
          </a:ln>
        </p:spPr>
        <p:txBody>
          <a:bodyPr/>
          <a:lstStyle/>
          <a:p>
            <a:endParaRPr/>
          </a:p>
        </p:txBody>
      </p:sp>
      <p:sp>
        <p:nvSpPr>
          <p:cNvPr id="10091" name="BigNum"/>
          <p:cNvSpPr/>
          <p:nvPr/>
        </p:nvSpPr>
        <p:spPr>
          <a:xfrm>
            <a:off x="720000" y="1080000"/>
            <a:ext cx="5040000" cy="3600000"/>
          </a:xfrm>
          <a:prstGeom prst="rect">
            <a:avLst/>
          </a:prstGeom>
          <a:noFill/>
          <a:ln>
            <a:noFill/>
          </a:ln>
        </p:spPr>
        <p:txBody>
          <a:bodyPr anchor="ctr"/>
          <a:lstStyle/>
          <a:p>
            <a:pPr algn="l"/>
            <a:r>
              <a:rPr lang="en-US" sz="22000" b="1">
                <a:solidFill>
                  <a:srgbClr val="15446B"/>
                </a:solidFill>
                <a:latin typeface="Calibri"/>
                <a:ea typeface="Calibri"/>
              </a:rPr>
              <a:t>03</a:t>
            </a:r>
          </a:p>
        </p:txBody>
      </p:sp>
      <p:sp>
        <p:nvSpPr>
          <p:cNvPr id="10092" name="Eyebrow"/>
          <p:cNvSpPr/>
          <p:nvPr/>
        </p:nvSpPr>
        <p:spPr>
          <a:xfrm>
            <a:off x="5400000" y="2304000"/>
            <a:ext cx="6480000" cy="360000"/>
          </a:xfrm>
          <a:prstGeom prst="rect">
            <a:avLst/>
          </a:prstGeom>
          <a:noFill/>
          <a:ln>
            <a:noFill/>
          </a:ln>
        </p:spPr>
        <p:txBody>
          <a:bodyPr anchor="ctr"/>
          <a:lstStyle/>
          <a:p>
            <a:pPr algn="l"/>
            <a:r>
              <a:rPr lang="en-US" sz="1600" b="1">
                <a:solidFill>
                  <a:srgbClr val="D4A017"/>
                </a:solidFill>
                <a:latin typeface="Calibri"/>
                <a:ea typeface="Calibri"/>
              </a:rPr>
              <a:t>PHASE 3  ?  THE GOLDEN ORDER</a:t>
            </a:r>
          </a:p>
        </p:txBody>
      </p:sp>
      <p:sp>
        <p:nvSpPr>
          <p:cNvPr id="10093" name="Title"/>
          <p:cNvSpPr/>
          <p:nvPr/>
        </p:nvSpPr>
        <p:spPr>
          <a:xfrm>
            <a:off x="5400000" y="2664000"/>
            <a:ext cx="6480000" cy="1440000"/>
          </a:xfrm>
          <a:prstGeom prst="rect">
            <a:avLst/>
          </a:prstGeom>
          <a:noFill/>
          <a:ln>
            <a:noFill/>
          </a:ln>
        </p:spPr>
        <p:txBody>
          <a:bodyPr anchor="ctr"/>
          <a:lstStyle/>
          <a:p>
            <a:pPr algn="l"/>
            <a:r>
              <a:rPr lang="en-US" sz="4800" b="1">
                <a:solidFill>
                  <a:srgbClr val="FFFFFF"/>
                </a:solidFill>
                <a:latin typeface="Calibri"/>
                <a:ea typeface="Calibri"/>
              </a:rPr>
              <a:t>Build the Digital Twin</a:t>
            </a:r>
          </a:p>
        </p:txBody>
      </p:sp>
      <p:sp>
        <p:nvSpPr>
          <p:cNvPr id="10094" name="TitleRule"/>
          <p:cNvSpPr/>
          <p:nvPr/>
        </p:nvSpPr>
        <p:spPr>
          <a:xfrm>
            <a:off x="5400000" y="4176000"/>
            <a:ext cx="1080000" cy="36000"/>
          </a:xfrm>
          <a:prstGeom prst="rect">
            <a:avLst/>
          </a:prstGeom>
          <a:solidFill>
            <a:srgbClr val="D4A017"/>
          </a:solidFill>
          <a:ln>
            <a:noFill/>
          </a:ln>
        </p:spPr>
        <p:txBody>
          <a:bodyPr/>
          <a:lstStyle/>
          <a:p>
            <a:endParaRPr/>
          </a:p>
        </p:txBody>
      </p:sp>
      <p:sp>
        <p:nvSpPr>
          <p:cNvPr id="10095" name="Subtitle"/>
          <p:cNvSpPr/>
          <p:nvPr/>
        </p:nvSpPr>
        <p:spPr>
          <a:xfrm>
            <a:off x="5400000" y="4320000"/>
            <a:ext cx="6480000" cy="900000"/>
          </a:xfrm>
          <a:prstGeom prst="rect">
            <a:avLst/>
          </a:prstGeom>
          <a:noFill/>
          <a:ln>
            <a:noFill/>
          </a:ln>
        </p:spPr>
        <p:txBody>
          <a:bodyPr anchor="ctr"/>
          <a:lstStyle/>
          <a:p>
            <a:pPr algn="l"/>
            <a:r>
              <a:rPr lang="en-US" sz="2000">
                <a:solidFill>
                  <a:srgbClr val="BFD4E0"/>
                </a:solidFill>
                <a:latin typeface="Calibri"/>
                <a:ea typeface="Calibri"/>
              </a:rPr>
              <a:t>Goal: map every physical asset of the station. Do NOT skip the order ? each step depends on the previous</a:t>
            </a:r>
          </a:p>
        </p:txBody>
      </p:sp>
      <p:sp>
        <p:nvSpPr>
          <p:cNvPr id="10096" name="FooterMeta"/>
          <p:cNvSpPr/>
          <p:nvPr/>
        </p:nvSpPr>
        <p:spPr>
          <a:xfrm>
            <a:off x="720000" y="6336000"/>
            <a:ext cx="10800000" cy="288000"/>
          </a:xfrm>
          <a:prstGeom prst="rect">
            <a:avLst/>
          </a:prstGeom>
          <a:noFill/>
          <a:ln>
            <a:noFill/>
          </a:ln>
        </p:spPr>
        <p:txBody>
          <a:bodyPr anchor="ctr"/>
          <a:lstStyle/>
          <a:p>
            <a:pPr algn="l"/>
            <a:r>
              <a:rPr lang="en-US" sz="1200">
                <a:solidFill>
                  <a:srgbClr val="4A6776"/>
                </a:solidFill>
                <a:latin typeface="Calibri"/>
                <a:ea typeface="Calibri"/>
              </a:rPr>
              <a:t>07  |  Phase 3 Divider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97" name="SideBar"/>
          <p:cNvSpPr/>
          <p:nvPr/>
        </p:nvSpPr>
        <p:spPr>
          <a:xfrm>
            <a:off x="0" y="0"/>
            <a:ext cx="216000" cy="6858000"/>
          </a:xfrm>
          <a:prstGeom prst="rect">
            <a:avLst/>
          </a:prstGeom>
          <a:solidFill>
            <a:srgbClr val="D4A017"/>
          </a:solidFill>
          <a:ln>
            <a:noFill/>
          </a:ln>
        </p:spPr>
        <p:txBody>
          <a:bodyPr/>
          <a:lstStyle/>
          <a:p>
            <a:endParaRPr/>
          </a:p>
        </p:txBody>
      </p:sp>
      <p:sp>
        <p:nvSpPr>
          <p:cNvPr id="10098" name="Eyebrow"/>
          <p:cNvSpPr/>
          <p:nvPr/>
        </p:nvSpPr>
        <p:spPr>
          <a:xfrm>
            <a:off x="576000" y="504000"/>
            <a:ext cx="10800000" cy="288000"/>
          </a:xfrm>
          <a:prstGeom prst="rect">
            <a:avLst/>
          </a:prstGeom>
          <a:noFill/>
          <a:ln>
            <a:noFill/>
          </a:ln>
        </p:spPr>
        <p:txBody>
          <a:bodyPr anchor="ctr"/>
          <a:lstStyle/>
          <a:p>
            <a:pPr algn="l"/>
            <a:r>
              <a:rPr lang="en-US" sz="1300" b="1">
                <a:solidFill>
                  <a:srgbClr val="C68A0E"/>
                </a:solidFill>
                <a:latin typeface="Calibri"/>
                <a:ea typeface="Calibri"/>
              </a:rPr>
              <a:t>PHASE 3  ?  DIGITAL TWIN SETUP</a:t>
            </a:r>
          </a:p>
        </p:txBody>
      </p:sp>
      <p:sp>
        <p:nvSpPr>
          <p:cNvPr id="10099" name="Title"/>
          <p:cNvSpPr/>
          <p:nvPr/>
        </p:nvSpPr>
        <p:spPr>
          <a:xfrm>
            <a:off x="576000" y="756000"/>
            <a:ext cx="10800000" cy="720000"/>
          </a:xfrm>
          <a:prstGeom prst="rect">
            <a:avLst/>
          </a:prstGeom>
          <a:noFill/>
          <a:ln>
            <a:noFill/>
          </a:ln>
        </p:spPr>
        <p:txBody>
          <a:bodyPr anchor="ctr"/>
          <a:lstStyle/>
          <a:p>
            <a:pPr algn="l"/>
            <a:r>
              <a:rPr lang="en-US" sz="3600" b="1">
                <a:solidFill>
                  <a:srgbClr val="0D2C40"/>
                </a:solidFill>
                <a:latin typeface="Calibri"/>
                <a:ea typeface="Calibri"/>
              </a:rPr>
              <a:t>The Golden Order: Stations to Nozzles</a:t>
            </a:r>
          </a:p>
        </p:txBody>
      </p:sp>
      <p:sp>
        <p:nvSpPr>
          <p:cNvPr id="10100" name="TitleRule"/>
          <p:cNvSpPr/>
          <p:nvPr/>
        </p:nvSpPr>
        <p:spPr>
          <a:xfrm>
            <a:off x="576000" y="1512000"/>
            <a:ext cx="1080000" cy="36000"/>
          </a:xfrm>
          <a:prstGeom prst="rect">
            <a:avLst/>
          </a:prstGeom>
          <a:solidFill>
            <a:srgbClr val="D4A017"/>
          </a:solidFill>
          <a:ln>
            <a:noFill/>
          </a:ln>
        </p:spPr>
        <p:txBody>
          <a:bodyPr/>
          <a:lstStyle/>
          <a:p>
            <a:endParaRPr/>
          </a:p>
        </p:txBody>
      </p:sp>
      <p:sp>
        <p:nvSpPr>
          <p:cNvPr id="10101" name="S1"/>
          <p:cNvSpPr/>
          <p:nvPr/>
        </p:nvSpPr>
        <p:spPr>
          <a:xfrm>
            <a:off x="576000" y="1944000"/>
            <a:ext cx="2664000" cy="3600000"/>
          </a:xfrm>
          <a:prstGeom prst="roundRect">
            <a:avLst/>
          </a:prstGeom>
          <a:solidFill>
            <a:srgbClr val="FFF7E0"/>
          </a:solidFill>
          <a:ln>
            <a:noFill/>
          </a:ln>
        </p:spPr>
        <p:txBody>
          <a:bodyPr/>
          <a:lstStyle/>
          <a:p>
            <a:endParaRPr/>
          </a:p>
        </p:txBody>
      </p:sp>
      <p:sp>
        <p:nvSpPr>
          <p:cNvPr id="10102" name="S1N"/>
          <p:cNvSpPr/>
          <p:nvPr/>
        </p:nvSpPr>
        <p:spPr>
          <a:xfrm>
            <a:off x="792000" y="2160000"/>
            <a:ext cx="504000" cy="504000"/>
          </a:xfrm>
          <a:prstGeom prst="roundRect">
            <a:avLst/>
          </a:prstGeom>
          <a:solidFill>
            <a:srgbClr val="D4A017"/>
          </a:solidFill>
          <a:ln>
            <a:noFill/>
          </a:ln>
        </p:spPr>
        <p:txBody>
          <a:bodyPr anchor="ctr"/>
          <a:lstStyle/>
          <a:p>
            <a:pPr algn="ctr"/>
            <a:r>
              <a:rPr lang="en-US" sz="2200" b="1">
                <a:solidFill>
                  <a:srgbClr val="FFFFFF"/>
                </a:solidFill>
                <a:latin typeface="Calibri"/>
                <a:ea typeface="Calibri"/>
              </a:rPr>
              <a:t>1</a:t>
            </a:r>
          </a:p>
        </p:txBody>
      </p:sp>
      <p:sp>
        <p:nvSpPr>
          <p:cNvPr id="10103" name="S1H"/>
          <p:cNvSpPr/>
          <p:nvPr/>
        </p:nvSpPr>
        <p:spPr>
          <a:xfrm>
            <a:off x="1368000" y="2160000"/>
            <a:ext cx="1800000" cy="504000"/>
          </a:xfrm>
          <a:prstGeom prst="rect">
            <a:avLst/>
          </a:prstGeom>
          <a:noFill/>
          <a:ln>
            <a:noFill/>
          </a:ln>
        </p:spPr>
        <p:txBody>
          <a:bodyPr anchor="ctr"/>
          <a:lstStyle/>
          <a:p>
            <a:pPr algn="l"/>
            <a:r>
              <a:rPr lang="en-US" sz="2200" b="1">
                <a:solidFill>
                  <a:srgbClr val="0D2C40"/>
                </a:solidFill>
                <a:latin typeface="Calibri"/>
                <a:ea typeface="Calibri"/>
              </a:rPr>
              <a:t>Stations</a:t>
            </a:r>
          </a:p>
        </p:txBody>
      </p:sp>
      <p:sp>
        <p:nvSpPr>
          <p:cNvPr id="10104" name="S1B"/>
          <p:cNvSpPr/>
          <p:nvPr/>
        </p:nvSpPr>
        <p:spPr>
          <a:xfrm>
            <a:off x="792000" y="2808000"/>
            <a:ext cx="2376000" cy="2520000"/>
          </a:xfrm>
          <a:prstGeom prst="rect">
            <a:avLst/>
          </a:prstGeom>
          <a:noFill/>
          <a:ln>
            <a:noFill/>
          </a:ln>
        </p:spPr>
        <p:txBody>
          <a:bodyPr anchor="t"/>
          <a:lstStyle/>
          <a:p>
            <a:pPr algn="l"/>
            <a:r>
              <a:rPr lang="en-US" sz="1800">
                <a:solidFill>
                  <a:srgbClr val="1F3A4C"/>
                </a:solidFill>
                <a:latin typeface="Calibri"/>
                <a:ea typeface="Calibri"/>
              </a:rPr>
              <a:t>Add a New Station.</a:t>
            </a:r>
          </a:p>
          <a:p>
            <a:pPr algn="l"/>
            <a:endParaRPr lang="en-US" sz="1800">
              <a:solidFill>
                <a:srgbClr val="1F3A4C"/>
              </a:solidFill>
              <a:latin typeface="Calibri"/>
              <a:ea typeface="Calibri"/>
            </a:endParaRPr>
          </a:p>
          <a:p>
            <a:pPr algn="l"/>
            <a:r>
              <a:rPr lang="en-US" sz="1800">
                <a:solidFill>
                  <a:srgbClr val="1F3A4C"/>
                </a:solidFill>
                <a:latin typeface="Calibri"/>
                <a:ea typeface="Calibri"/>
              </a:rPr>
              <a:t>Enter address and manager contact.</a:t>
            </a:r>
          </a:p>
          <a:p>
            <a:pPr algn="l"/>
            <a:endParaRPr lang="en-US" sz="1800">
              <a:solidFill>
                <a:srgbClr val="1F3A4C"/>
              </a:solidFill>
              <a:latin typeface="Calibri"/>
              <a:ea typeface="Calibri"/>
            </a:endParaRPr>
          </a:p>
          <a:p>
            <a:pPr algn="l"/>
            <a:r>
              <a:rPr lang="en-US" sz="1800">
                <a:solidFill>
                  <a:srgbClr val="1F3A4C"/>
                </a:solidFill>
                <a:latin typeface="Calibri"/>
                <a:ea typeface="Calibri"/>
              </a:rPr>
              <a:t>One station per physical location.</a:t>
            </a:r>
          </a:p>
        </p:txBody>
      </p:sp>
      <p:sp>
        <p:nvSpPr>
          <p:cNvPr id="10105" name="S2"/>
          <p:cNvSpPr/>
          <p:nvPr/>
        </p:nvSpPr>
        <p:spPr>
          <a:xfrm>
            <a:off x="3384000" y="1944000"/>
            <a:ext cx="2664000" cy="3600000"/>
          </a:xfrm>
          <a:prstGeom prst="roundRect">
            <a:avLst/>
          </a:prstGeom>
          <a:solidFill>
            <a:srgbClr val="FFF7E0"/>
          </a:solidFill>
          <a:ln>
            <a:noFill/>
          </a:ln>
        </p:spPr>
        <p:txBody>
          <a:bodyPr/>
          <a:lstStyle/>
          <a:p>
            <a:endParaRPr/>
          </a:p>
        </p:txBody>
      </p:sp>
      <p:sp>
        <p:nvSpPr>
          <p:cNvPr id="10106" name="S2N"/>
          <p:cNvSpPr/>
          <p:nvPr/>
        </p:nvSpPr>
        <p:spPr>
          <a:xfrm>
            <a:off x="3600000" y="2160000"/>
            <a:ext cx="504000" cy="504000"/>
          </a:xfrm>
          <a:prstGeom prst="roundRect">
            <a:avLst/>
          </a:prstGeom>
          <a:solidFill>
            <a:srgbClr val="D4A017"/>
          </a:solidFill>
          <a:ln>
            <a:noFill/>
          </a:ln>
        </p:spPr>
        <p:txBody>
          <a:bodyPr anchor="ctr"/>
          <a:lstStyle/>
          <a:p>
            <a:pPr algn="ctr"/>
            <a:r>
              <a:rPr lang="en-US" sz="2200" b="1">
                <a:solidFill>
                  <a:srgbClr val="FFFFFF"/>
                </a:solidFill>
                <a:latin typeface="Calibri"/>
                <a:ea typeface="Calibri"/>
              </a:rPr>
              <a:t>2</a:t>
            </a:r>
          </a:p>
        </p:txBody>
      </p:sp>
      <p:sp>
        <p:nvSpPr>
          <p:cNvPr id="10107" name="S2H"/>
          <p:cNvSpPr/>
          <p:nvPr/>
        </p:nvSpPr>
        <p:spPr>
          <a:xfrm>
            <a:off x="4176000" y="2160000"/>
            <a:ext cx="1800000" cy="504000"/>
          </a:xfrm>
          <a:prstGeom prst="rect">
            <a:avLst/>
          </a:prstGeom>
          <a:noFill/>
          <a:ln>
            <a:noFill/>
          </a:ln>
        </p:spPr>
        <p:txBody>
          <a:bodyPr anchor="ctr"/>
          <a:lstStyle/>
          <a:p>
            <a:pPr algn="l"/>
            <a:r>
              <a:rPr lang="en-US" sz="2200" b="1">
                <a:solidFill>
                  <a:srgbClr val="0D2C40"/>
                </a:solidFill>
                <a:latin typeface="Calibri"/>
                <a:ea typeface="Calibri"/>
              </a:rPr>
              <a:t>Fuel Types</a:t>
            </a:r>
          </a:p>
        </p:txBody>
      </p:sp>
      <p:sp>
        <p:nvSpPr>
          <p:cNvPr id="10108" name="S2B"/>
          <p:cNvSpPr/>
          <p:nvPr/>
        </p:nvSpPr>
        <p:spPr>
          <a:xfrm>
            <a:off x="3600000" y="2808000"/>
            <a:ext cx="2376000" cy="2520000"/>
          </a:xfrm>
          <a:prstGeom prst="rect">
            <a:avLst/>
          </a:prstGeom>
          <a:noFill/>
          <a:ln>
            <a:noFill/>
          </a:ln>
        </p:spPr>
        <p:txBody>
          <a:bodyPr anchor="t"/>
          <a:lstStyle/>
          <a:p>
            <a:pPr algn="l"/>
            <a:r>
              <a:rPr lang="en-US" sz="1800">
                <a:solidFill>
                  <a:srgbClr val="1F3A4C"/>
                </a:solidFill>
                <a:latin typeface="Calibri"/>
                <a:ea typeface="Calibri"/>
              </a:rPr>
              <a:t>Diesel, Regular 92, Super 95.</a:t>
            </a:r>
          </a:p>
          <a:p>
            <a:pPr algn="l"/>
            <a:endParaRPr lang="en-US" sz="1800">
              <a:solidFill>
                <a:srgbClr val="1F3A4C"/>
              </a:solidFill>
              <a:latin typeface="Calibri"/>
              <a:ea typeface="Calibri"/>
            </a:endParaRPr>
          </a:p>
          <a:p>
            <a:pPr algn="l"/>
            <a:r>
              <a:rPr lang="en-US" sz="1800">
                <a:solidFill>
                  <a:srgbClr val="1F3A4C"/>
                </a:solidFill>
                <a:latin typeface="Calibri"/>
                <a:ea typeface="Calibri"/>
              </a:rPr>
              <a:t>Set the price per liter.</a:t>
            </a:r>
          </a:p>
          <a:p>
            <a:pPr algn="l"/>
            <a:endParaRPr lang="en-US" sz="1800">
              <a:solidFill>
                <a:srgbClr val="1F3A4C"/>
              </a:solidFill>
              <a:latin typeface="Calibri"/>
              <a:ea typeface="Calibri"/>
            </a:endParaRPr>
          </a:p>
          <a:p>
            <a:pPr algn="l"/>
            <a:r>
              <a:rPr lang="en-US" sz="1800">
                <a:solidFill>
                  <a:srgbClr val="1F3A4C"/>
                </a:solidFill>
                <a:latin typeface="Calibri"/>
                <a:ea typeface="Calibri"/>
              </a:rPr>
              <a:t>Updating price here flows into all future sales.</a:t>
            </a:r>
          </a:p>
        </p:txBody>
      </p:sp>
      <p:sp>
        <p:nvSpPr>
          <p:cNvPr id="10109" name="S3"/>
          <p:cNvSpPr/>
          <p:nvPr/>
        </p:nvSpPr>
        <p:spPr>
          <a:xfrm>
            <a:off x="6192000" y="1944000"/>
            <a:ext cx="2664000" cy="3600000"/>
          </a:xfrm>
          <a:prstGeom prst="roundRect">
            <a:avLst/>
          </a:prstGeom>
          <a:solidFill>
            <a:srgbClr val="FFF7E0"/>
          </a:solidFill>
          <a:ln>
            <a:noFill/>
          </a:ln>
        </p:spPr>
        <p:txBody>
          <a:bodyPr/>
          <a:lstStyle/>
          <a:p>
            <a:endParaRPr/>
          </a:p>
        </p:txBody>
      </p:sp>
      <p:sp>
        <p:nvSpPr>
          <p:cNvPr id="10110" name="S3N"/>
          <p:cNvSpPr/>
          <p:nvPr/>
        </p:nvSpPr>
        <p:spPr>
          <a:xfrm>
            <a:off x="6408000" y="2160000"/>
            <a:ext cx="504000" cy="504000"/>
          </a:xfrm>
          <a:prstGeom prst="roundRect">
            <a:avLst/>
          </a:prstGeom>
          <a:solidFill>
            <a:srgbClr val="D4A017"/>
          </a:solidFill>
          <a:ln>
            <a:noFill/>
          </a:ln>
        </p:spPr>
        <p:txBody>
          <a:bodyPr anchor="ctr"/>
          <a:lstStyle/>
          <a:p>
            <a:pPr algn="ctr"/>
            <a:r>
              <a:rPr lang="en-US" sz="2200" b="1">
                <a:solidFill>
                  <a:srgbClr val="FFFFFF"/>
                </a:solidFill>
                <a:latin typeface="Calibri"/>
                <a:ea typeface="Calibri"/>
              </a:rPr>
              <a:t>3</a:t>
            </a:r>
          </a:p>
        </p:txBody>
      </p:sp>
      <p:sp>
        <p:nvSpPr>
          <p:cNvPr id="10111" name="S3H"/>
          <p:cNvSpPr/>
          <p:nvPr/>
        </p:nvSpPr>
        <p:spPr>
          <a:xfrm>
            <a:off x="6984000" y="2160000"/>
            <a:ext cx="1800000" cy="504000"/>
          </a:xfrm>
          <a:prstGeom prst="rect">
            <a:avLst/>
          </a:prstGeom>
          <a:noFill/>
          <a:ln>
            <a:noFill/>
          </a:ln>
        </p:spPr>
        <p:txBody>
          <a:bodyPr anchor="ctr"/>
          <a:lstStyle/>
          <a:p>
            <a:pPr algn="l"/>
            <a:r>
              <a:rPr lang="en-US" sz="2200" b="1">
                <a:solidFill>
                  <a:srgbClr val="0D2C40"/>
                </a:solidFill>
                <a:latin typeface="Calibri"/>
                <a:ea typeface="Calibri"/>
              </a:rPr>
              <a:t>Tanks</a:t>
            </a:r>
          </a:p>
        </p:txBody>
      </p:sp>
      <p:sp>
        <p:nvSpPr>
          <p:cNvPr id="10112" name="S3B"/>
          <p:cNvSpPr/>
          <p:nvPr/>
        </p:nvSpPr>
        <p:spPr>
          <a:xfrm>
            <a:off x="6408000" y="2808000"/>
            <a:ext cx="2376000" cy="2520000"/>
          </a:xfrm>
          <a:prstGeom prst="rect">
            <a:avLst/>
          </a:prstGeom>
          <a:noFill/>
          <a:ln>
            <a:noFill/>
          </a:ln>
        </p:spPr>
        <p:txBody>
          <a:bodyPr anchor="t"/>
          <a:lstStyle/>
          <a:p>
            <a:pPr algn="l"/>
            <a:r>
              <a:rPr lang="en-US" sz="1800">
                <a:solidFill>
                  <a:srgbClr val="1F3A4C"/>
                </a:solidFill>
                <a:latin typeface="Calibri"/>
                <a:ea typeface="Calibri"/>
              </a:rPr>
              <a:t>One tank per fuel type.</a:t>
            </a:r>
          </a:p>
          <a:p>
            <a:pPr algn="l"/>
            <a:endParaRPr lang="en-US" sz="1800">
              <a:solidFill>
                <a:srgbClr val="1F3A4C"/>
              </a:solidFill>
              <a:latin typeface="Calibri"/>
              <a:ea typeface="Calibri"/>
            </a:endParaRPr>
          </a:p>
          <a:p>
            <a:pPr algn="l"/>
            <a:r>
              <a:rPr lang="en-US" sz="1800">
                <a:solidFill>
                  <a:srgbClr val="1F3A4C"/>
                </a:solidFill>
                <a:latin typeface="Calibri"/>
                <a:ea typeface="Calibri"/>
              </a:rPr>
              <a:t>Capacity: total liters (e.g. 20,000).</a:t>
            </a:r>
          </a:p>
          <a:p>
            <a:pPr algn="l"/>
            <a:endParaRPr lang="en-US" sz="1800">
              <a:solidFill>
                <a:srgbClr val="1F3A4C"/>
              </a:solidFill>
              <a:latin typeface="Calibri"/>
              <a:ea typeface="Calibri"/>
            </a:endParaRPr>
          </a:p>
          <a:p>
            <a:pPr algn="l"/>
            <a:r>
              <a:rPr lang="en-US" sz="1800">
                <a:solidFill>
                  <a:srgbClr val="1F3A4C"/>
                </a:solidFill>
                <a:latin typeface="Calibri"/>
                <a:ea typeface="Calibri"/>
              </a:rPr>
              <a:t>Low Alarm 20% triggers Telegram alerts.</a:t>
            </a:r>
          </a:p>
        </p:txBody>
      </p:sp>
      <p:sp>
        <p:nvSpPr>
          <p:cNvPr id="10113" name="S4"/>
          <p:cNvSpPr/>
          <p:nvPr/>
        </p:nvSpPr>
        <p:spPr>
          <a:xfrm>
            <a:off x="9000000" y="1944000"/>
            <a:ext cx="2664000" cy="3600000"/>
          </a:xfrm>
          <a:prstGeom prst="roundRect">
            <a:avLst/>
          </a:prstGeom>
          <a:solidFill>
            <a:srgbClr val="FFF7E0"/>
          </a:solidFill>
          <a:ln>
            <a:noFill/>
          </a:ln>
        </p:spPr>
        <p:txBody>
          <a:bodyPr/>
          <a:lstStyle/>
          <a:p>
            <a:endParaRPr/>
          </a:p>
        </p:txBody>
      </p:sp>
      <p:sp>
        <p:nvSpPr>
          <p:cNvPr id="10114" name="S4N"/>
          <p:cNvSpPr/>
          <p:nvPr/>
        </p:nvSpPr>
        <p:spPr>
          <a:xfrm>
            <a:off x="9216000" y="2160000"/>
            <a:ext cx="504000" cy="504000"/>
          </a:xfrm>
          <a:prstGeom prst="roundRect">
            <a:avLst/>
          </a:prstGeom>
          <a:solidFill>
            <a:srgbClr val="D4A017"/>
          </a:solidFill>
          <a:ln>
            <a:noFill/>
          </a:ln>
        </p:spPr>
        <p:txBody>
          <a:bodyPr anchor="ctr"/>
          <a:lstStyle/>
          <a:p>
            <a:pPr algn="ctr"/>
            <a:r>
              <a:rPr lang="en-US" sz="2200" b="1">
                <a:solidFill>
                  <a:srgbClr val="FFFFFF"/>
                </a:solidFill>
                <a:latin typeface="Calibri"/>
                <a:ea typeface="Calibri"/>
              </a:rPr>
              <a:t>4</a:t>
            </a:r>
          </a:p>
        </p:txBody>
      </p:sp>
      <p:sp>
        <p:nvSpPr>
          <p:cNvPr id="10115" name="S4H"/>
          <p:cNvSpPr/>
          <p:nvPr/>
        </p:nvSpPr>
        <p:spPr>
          <a:xfrm>
            <a:off x="9792000" y="2160000"/>
            <a:ext cx="1800000" cy="504000"/>
          </a:xfrm>
          <a:prstGeom prst="rect">
            <a:avLst/>
          </a:prstGeom>
          <a:noFill/>
          <a:ln>
            <a:noFill/>
          </a:ln>
        </p:spPr>
        <p:txBody>
          <a:bodyPr anchor="ctr"/>
          <a:lstStyle/>
          <a:p>
            <a:pPr algn="l"/>
            <a:r>
              <a:rPr lang="en-US" sz="2200" b="1">
                <a:solidFill>
                  <a:srgbClr val="0D2C40"/>
                </a:solidFill>
                <a:latin typeface="Calibri"/>
                <a:ea typeface="Calibri"/>
              </a:rPr>
              <a:t>Nozzles</a:t>
            </a:r>
          </a:p>
        </p:txBody>
      </p:sp>
      <p:sp>
        <p:nvSpPr>
          <p:cNvPr id="10116" name="S4B"/>
          <p:cNvSpPr/>
          <p:nvPr/>
        </p:nvSpPr>
        <p:spPr>
          <a:xfrm>
            <a:off x="9216000" y="2808000"/>
            <a:ext cx="2376000" cy="2520000"/>
          </a:xfrm>
          <a:prstGeom prst="rect">
            <a:avLst/>
          </a:prstGeom>
          <a:noFill/>
          <a:ln>
            <a:noFill/>
          </a:ln>
        </p:spPr>
        <p:txBody>
          <a:bodyPr anchor="t"/>
          <a:lstStyle/>
          <a:p>
            <a:pPr algn="l"/>
            <a:r>
              <a:rPr lang="en-US" sz="1800">
                <a:solidFill>
                  <a:srgbClr val="1F3A4C"/>
                </a:solidFill>
                <a:latin typeface="Calibri"/>
                <a:ea typeface="Calibri"/>
              </a:rPr>
              <a:t>Register every nozzle (e.g. Pump 1 - Left).</a:t>
            </a:r>
          </a:p>
          <a:p>
            <a:pPr algn="l"/>
            <a:endParaRPr lang="en-US" sz="1800">
              <a:solidFill>
                <a:srgbClr val="1F3A4C"/>
              </a:solidFill>
              <a:latin typeface="Calibri"/>
              <a:ea typeface="Calibri"/>
            </a:endParaRPr>
          </a:p>
          <a:p>
            <a:pPr algn="l"/>
            <a:r>
              <a:rPr lang="en-US" sz="1800">
                <a:solidFill>
                  <a:srgbClr val="1F3A4C"/>
                </a:solidFill>
                <a:latin typeface="Calibri"/>
                <a:ea typeface="Calibri"/>
              </a:rPr>
              <a:t>Link each to its source tank.</a:t>
            </a:r>
          </a:p>
          <a:p>
            <a:pPr algn="l"/>
            <a:endParaRPr lang="en-US" sz="1800">
              <a:solidFill>
                <a:srgbClr val="1F3A4C"/>
              </a:solidFill>
              <a:latin typeface="Calibri"/>
              <a:ea typeface="Calibri"/>
            </a:endParaRPr>
          </a:p>
          <a:p>
            <a:pPr algn="l"/>
            <a:r>
              <a:rPr lang="en-US" sz="1800">
                <a:solidFill>
                  <a:srgbClr val="1F3A4C"/>
                </a:solidFill>
                <a:latin typeface="Calibri"/>
                <a:ea typeface="Calibri"/>
              </a:rPr>
              <a:t>A 50L sale subtracts 50L from that tank.</a:t>
            </a:r>
          </a:p>
        </p:txBody>
      </p:sp>
      <p:sp>
        <p:nvSpPr>
          <p:cNvPr id="10117" name="WarnBar"/>
          <p:cNvSpPr/>
          <p:nvPr/>
        </p:nvSpPr>
        <p:spPr>
          <a:xfrm>
            <a:off x="576000" y="5688000"/>
            <a:ext cx="11088000" cy="504000"/>
          </a:xfrm>
          <a:prstGeom prst="roundRect">
            <a:avLst/>
          </a:prstGeom>
          <a:solidFill>
            <a:srgbClr val="A02C2C"/>
          </a:solidFill>
          <a:ln>
            <a:noFill/>
          </a:ln>
        </p:spPr>
        <p:txBody>
          <a:bodyPr anchor="ctr"/>
          <a:lstStyle/>
          <a:p>
            <a:pPr algn="ctr"/>
            <a:r>
              <a:rPr lang="en-US" sz="1800" b="1">
                <a:solidFill>
                  <a:srgbClr val="FFFFFF"/>
                </a:solidFill>
                <a:latin typeface="Calibri"/>
                <a:ea typeface="Calibri"/>
              </a:rPr>
              <a:t>Critical: do NOT skip the order. Each step depends on the previous one.</a:t>
            </a:r>
          </a:p>
        </p:txBody>
      </p:sp>
      <p:sp>
        <p:nvSpPr>
          <p:cNvPr id="10118" name="FooterMeta"/>
          <p:cNvSpPr/>
          <p:nvPr/>
        </p:nvSpPr>
        <p:spPr>
          <a:xfrm>
            <a:off x="576000" y="6336000"/>
            <a:ext cx="10800000" cy="288000"/>
          </a:xfrm>
          <a:prstGeom prst="rect">
            <a:avLst/>
          </a:prstGeom>
          <a:noFill/>
          <a:ln>
            <a:noFill/>
          </a:ln>
        </p:spPr>
        <p:txBody>
          <a:bodyPr anchor="ctr"/>
          <a:lstStyle/>
          <a:p>
            <a:pPr algn="l"/>
            <a:r>
              <a:rPr lang="en-US" sz="1200">
                <a:solidFill>
                  <a:srgbClr val="8FA8B5"/>
                </a:solidFill>
                <a:latin typeface="Calibri"/>
                <a:ea typeface="Calibri"/>
              </a:rPr>
              <a:t>08  |  Phase 3 ? Build Order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D2C40"/>
        </a:solidFill>
        <a:effectLst/>
      </p:bgPr>
    </p:bg>
    <p:spTree>
      <p:nvGrpSpPr>
        <p:cNvPr id="1" name=""/>
        <p:cNvGrpSpPr/>
        <p:nvPr/>
      </p:nvGrpSpPr>
      <p:grpSpPr>
        <a:xfrm>
          <a:off x="0" y="0"/>
          <a:ext cx="0" cy="0"/>
          <a:chOff x="0" y="0"/>
          <a:chExt cx="0" cy="0"/>
        </a:xfrm>
      </p:grpSpPr>
      <p:sp>
        <p:nvSpPr>
          <p:cNvPr id="10119" name="AccentBar"/>
          <p:cNvSpPr/>
          <p:nvPr/>
        </p:nvSpPr>
        <p:spPr>
          <a:xfrm>
            <a:off x="0" y="0"/>
            <a:ext cx="12193200" cy="144000"/>
          </a:xfrm>
          <a:prstGeom prst="rect">
            <a:avLst/>
          </a:prstGeom>
          <a:solidFill>
            <a:srgbClr val="C66A1F"/>
          </a:solidFill>
          <a:ln>
            <a:noFill/>
          </a:ln>
        </p:spPr>
        <p:txBody>
          <a:bodyPr/>
          <a:lstStyle/>
          <a:p>
            <a:endParaRPr/>
          </a:p>
        </p:txBody>
      </p:sp>
      <p:sp>
        <p:nvSpPr>
          <p:cNvPr id="10120" name="BigNum"/>
          <p:cNvSpPr/>
          <p:nvPr/>
        </p:nvSpPr>
        <p:spPr>
          <a:xfrm>
            <a:off x="720000" y="1080000"/>
            <a:ext cx="5040000" cy="3600000"/>
          </a:xfrm>
          <a:prstGeom prst="rect">
            <a:avLst/>
          </a:prstGeom>
          <a:noFill/>
          <a:ln>
            <a:noFill/>
          </a:ln>
        </p:spPr>
        <p:txBody>
          <a:bodyPr anchor="ctr"/>
          <a:lstStyle/>
          <a:p>
            <a:pPr algn="l"/>
            <a:r>
              <a:rPr lang="en-US" sz="22000" b="1">
                <a:solidFill>
                  <a:srgbClr val="15446B"/>
                </a:solidFill>
                <a:latin typeface="Calibri"/>
                <a:ea typeface="Calibri"/>
              </a:rPr>
              <a:t>04</a:t>
            </a:r>
          </a:p>
        </p:txBody>
      </p:sp>
      <p:sp>
        <p:nvSpPr>
          <p:cNvPr id="10121" name="Eyebrow"/>
          <p:cNvSpPr/>
          <p:nvPr/>
        </p:nvSpPr>
        <p:spPr>
          <a:xfrm>
            <a:off x="5400000" y="2304000"/>
            <a:ext cx="6480000" cy="360000"/>
          </a:xfrm>
          <a:prstGeom prst="rect">
            <a:avLst/>
          </a:prstGeom>
          <a:noFill/>
          <a:ln>
            <a:noFill/>
          </a:ln>
        </p:spPr>
        <p:txBody>
          <a:bodyPr anchor="ctr"/>
          <a:lstStyle/>
          <a:p>
            <a:pPr algn="l"/>
            <a:r>
              <a:rPr lang="en-US" sz="1600" b="1">
                <a:solidFill>
                  <a:srgbClr val="E0894B"/>
                </a:solidFill>
                <a:latin typeface="Calibri"/>
                <a:ea typeface="Calibri"/>
              </a:rPr>
              <a:t>PHASE 4  ?  DAILY OPERATIONAL CYCLE</a:t>
            </a:r>
          </a:p>
        </p:txBody>
      </p:sp>
      <p:sp>
        <p:nvSpPr>
          <p:cNvPr id="10122" name="Title"/>
          <p:cNvSpPr/>
          <p:nvPr/>
        </p:nvSpPr>
        <p:spPr>
          <a:xfrm>
            <a:off x="5400000" y="2664000"/>
            <a:ext cx="6480000" cy="1080000"/>
          </a:xfrm>
          <a:prstGeom prst="rect">
            <a:avLst/>
          </a:prstGeom>
          <a:noFill/>
          <a:ln>
            <a:noFill/>
          </a:ln>
        </p:spPr>
        <p:txBody>
          <a:bodyPr anchor="ctr"/>
          <a:lstStyle/>
          <a:p>
            <a:pPr algn="l"/>
            <a:r>
              <a:rPr lang="en-US" sz="4800" b="1">
                <a:solidFill>
                  <a:srgbClr val="FFFFFF"/>
                </a:solidFill>
                <a:latin typeface="Calibri"/>
                <a:ea typeface="Calibri"/>
              </a:rPr>
              <a:t>Run the Day</a:t>
            </a:r>
          </a:p>
        </p:txBody>
      </p:sp>
      <p:sp>
        <p:nvSpPr>
          <p:cNvPr id="10123" name="TitleRule"/>
          <p:cNvSpPr/>
          <p:nvPr/>
        </p:nvSpPr>
        <p:spPr>
          <a:xfrm>
            <a:off x="5400000" y="3816000"/>
            <a:ext cx="1080000" cy="36000"/>
          </a:xfrm>
          <a:prstGeom prst="rect">
            <a:avLst/>
          </a:prstGeom>
          <a:solidFill>
            <a:srgbClr val="C66A1F"/>
          </a:solidFill>
          <a:ln>
            <a:noFill/>
          </a:ln>
        </p:spPr>
        <p:txBody>
          <a:bodyPr/>
          <a:lstStyle/>
          <a:p>
            <a:endParaRPr/>
          </a:p>
        </p:txBody>
      </p:sp>
      <p:sp>
        <p:nvSpPr>
          <p:cNvPr id="10124" name="Subtitle"/>
          <p:cNvSpPr/>
          <p:nvPr/>
        </p:nvSpPr>
        <p:spPr>
          <a:xfrm>
            <a:off x="5400000" y="3960000"/>
            <a:ext cx="6480000" cy="900000"/>
          </a:xfrm>
          <a:prstGeom prst="rect">
            <a:avLst/>
          </a:prstGeom>
          <a:noFill/>
          <a:ln>
            <a:noFill/>
          </a:ln>
        </p:spPr>
        <p:txBody>
          <a:bodyPr anchor="ctr"/>
          <a:lstStyle/>
          <a:p>
            <a:pPr algn="l"/>
            <a:r>
              <a:rPr lang="en-US" sz="2000">
                <a:solidFill>
                  <a:srgbClr val="BFD4E0"/>
                </a:solidFill>
                <a:latin typeface="Calibri"/>
                <a:ea typeface="Calibri"/>
              </a:rPr>
              <a:t>Goal: how staff use the system every day ? open, sell, refill</a:t>
            </a:r>
          </a:p>
        </p:txBody>
      </p:sp>
      <p:sp>
        <p:nvSpPr>
          <p:cNvPr id="10125" name="FooterMeta"/>
          <p:cNvSpPr/>
          <p:nvPr/>
        </p:nvSpPr>
        <p:spPr>
          <a:xfrm>
            <a:off x="720000" y="6336000"/>
            <a:ext cx="10800000" cy="288000"/>
          </a:xfrm>
          <a:prstGeom prst="rect">
            <a:avLst/>
          </a:prstGeom>
          <a:noFill/>
          <a:ln>
            <a:noFill/>
          </a:ln>
        </p:spPr>
        <p:txBody>
          <a:bodyPr anchor="ctr"/>
          <a:lstStyle/>
          <a:p>
            <a:pPr algn="l"/>
            <a:r>
              <a:rPr lang="en-US" sz="1200">
                <a:solidFill>
                  <a:srgbClr val="4A6776"/>
                </a:solidFill>
                <a:latin typeface="Calibri"/>
                <a:ea typeface="Calibri"/>
              </a:rPr>
              <a:t>09  |  Phase 4 Divider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majorFont>
      <a:minorFont>
        <a:latin typeface="Calibri"/>
        <a:ea typeface=""/>
        <a:cs typeface=""/>
      </a:minorFont>
    </a:fontScheme>
    <a:fmtScheme name="Office">
      <a:fillStyleLst>
        <a:solidFill>
          <a:schemeClr val="phClr"/>
        </a:solidFill>
        <a:solidFill>
          <a:schemeClr val="phClr"/>
        </a:solidFill>
        <a:solidFill>
          <a:schemeClr val="phClr"/>
        </a:solidFill>
      </a:fillStyleLst>
      <a:lnStyleLst>
        <a:ln w="6350" cap="flat">
          <a:solidFill>
            <a:schemeClr val="phClr"/>
          </a:solidFill>
        </a:ln>
        <a:ln w="12700" cap="flat">
          <a:solidFill>
            <a:schemeClr val="phClr"/>
          </a:solidFill>
        </a:ln>
        <a:ln w="19050" cap="flat">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1761</Words>
  <Application>Microsoft Office PowerPoint</Application>
  <PresentationFormat>Widescreen</PresentationFormat>
  <Paragraphs>197</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OfficeCLI</dc:creator>
  <cp:lastModifiedBy>Vong Panha</cp:lastModifiedBy>
  <cp:revision>1</cp:revision>
  <dcterms:created xsi:type="dcterms:W3CDTF">2026-05-21T02:27:09Z</dcterms:created>
  <dcterms:modified xsi:type="dcterms:W3CDTF">2026-05-22T04:39:55Z</dcterms:modified>
</cp:coreProperties>
</file>